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58" r:id="rId5"/>
    <p:sldId id="259" r:id="rId6"/>
    <p:sldId id="260" r:id="rId7"/>
    <p:sldId id="277" r:id="rId8"/>
    <p:sldId id="261" r:id="rId9"/>
    <p:sldId id="271" r:id="rId10"/>
    <p:sldId id="269" r:id="rId11"/>
    <p:sldId id="262" r:id="rId12"/>
    <p:sldId id="263" r:id="rId13"/>
    <p:sldId id="264" r:id="rId14"/>
    <p:sldId id="265" r:id="rId15"/>
    <p:sldId id="276" r:id="rId16"/>
    <p:sldId id="266" r:id="rId17"/>
    <p:sldId id="275" r:id="rId18"/>
    <p:sldId id="272" r:id="rId19"/>
    <p:sldId id="274" r:id="rId20"/>
    <p:sldId id="267" r:id="rId21"/>
    <p:sldId id="280" r:id="rId22"/>
    <p:sldId id="281" r:id="rId23"/>
    <p:sldId id="287" r:id="rId24"/>
    <p:sldId id="288" r:id="rId25"/>
    <p:sldId id="289" r:id="rId26"/>
    <p:sldId id="284" r:id="rId27"/>
    <p:sldId id="290" r:id="rId28"/>
    <p:sldId id="282" r:id="rId29"/>
    <p:sldId id="278" r:id="rId30"/>
    <p:sldId id="291" r:id="rId31"/>
    <p:sldId id="268" r:id="rId32"/>
    <p:sldId id="292" r:id="rId33"/>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3575" autoAdjust="0"/>
  </p:normalViewPr>
  <p:slideViewPr>
    <p:cSldViewPr>
      <p:cViewPr>
        <p:scale>
          <a:sx n="100" d="100"/>
          <a:sy n="100" d="100"/>
        </p:scale>
        <p:origin x="-756" y="-306"/>
      </p:cViewPr>
      <p:guideLst>
        <p:guide orient="horz" pos="2160"/>
        <p:guide pos="2880"/>
      </p:guideLst>
    </p:cSldViewPr>
  </p:slideViewPr>
  <p:outlineViewPr>
    <p:cViewPr>
      <p:scale>
        <a:sx n="33" d="100"/>
        <a:sy n="33" d="100"/>
      </p:scale>
      <p:origin x="0" y="1320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5C8B596-08C6-425A-B31F-4DE84EF0093D}" type="slidenum">
              <a:rPr lang="it-IT"/>
              <a:pPr>
                <a:defRPr/>
              </a:pPr>
              <a:t>‹N›</a:t>
            </a:fld>
            <a:endParaRPr lang="it-IT"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B4B412D-D1AB-4D64-B089-625E37F77656}" type="slidenum">
              <a:rPr lang="it-IT"/>
              <a:pPr>
                <a:defRPr/>
              </a:pPr>
              <a:t>‹N›</a:t>
            </a:fld>
            <a:endParaRPr lang="it-IT"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14FAC2C-B9BC-4EDA-86ED-52AB5A2D39F6}" type="slidenum">
              <a:rPr lang="it-IT"/>
              <a:pPr>
                <a:defRPr/>
              </a:pPr>
              <a:t>‹N›</a:t>
            </a:fld>
            <a:endParaRPr lang="it-IT"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553D8FF-4C4A-4DF1-A978-E2F04E2A0C54}" type="slidenum">
              <a:rPr lang="it-IT"/>
              <a:pPr>
                <a:defRPr/>
              </a:pPr>
              <a:t>‹N›</a:t>
            </a:fld>
            <a:endParaRPr lang="it-IT"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B11D8B8-1DA9-4D51-A972-6830816E2DFA}" type="slidenum">
              <a:rPr lang="it-IT"/>
              <a:pPr>
                <a:defRPr/>
              </a:pPr>
              <a:t>‹N›</a:t>
            </a:fld>
            <a:endParaRPr lang="it-IT"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0E248E6-68C0-445B-A24A-4EA4741C21D9}" type="slidenum">
              <a:rPr lang="it-IT"/>
              <a:pPr>
                <a:defRPr/>
              </a:pPr>
              <a:t>‹N›</a:t>
            </a:fld>
            <a:endParaRPr lang="it-IT"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F8A91477-5ECE-4B68-B501-F158F958BD8E}" type="slidenum">
              <a:rPr lang="it-IT"/>
              <a:pPr>
                <a:defRPr/>
              </a:pPr>
              <a:t>‹N›</a:t>
            </a:fld>
            <a:endParaRPr lang="it-IT"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73DA4FCB-4A5D-449E-A4B2-E6157F859D9A}" type="slidenum">
              <a:rPr lang="it-IT"/>
              <a:pPr>
                <a:defRPr/>
              </a:pPr>
              <a:t>‹N›</a:t>
            </a:fld>
            <a:endParaRPr lang="it-IT"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D72F8882-CD1B-4B63-BAC7-477D9D2E57CD}" type="slidenum">
              <a:rPr lang="it-IT"/>
              <a:pPr>
                <a:defRPr/>
              </a:pPr>
              <a:t>‹N›</a:t>
            </a:fld>
            <a:endParaRPr lang="it-IT"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48F46E4-A698-4881-98C7-1E100AE99662}" type="slidenum">
              <a:rPr lang="it-IT"/>
              <a:pPr>
                <a:defRPr/>
              </a:pPr>
              <a:t>‹N›</a:t>
            </a:fld>
            <a:endParaRPr lang="it-IT"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2AFB345-F94A-43E2-B1F8-9E441B84096F}" type="slidenum">
              <a:rPr lang="it-IT"/>
              <a:pPr>
                <a:defRPr/>
              </a:pPr>
              <a:t>‹N›</a:t>
            </a:fld>
            <a:endParaRPr lang="it-IT"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6DEBEB7A-76D4-4635-A8CD-0028DED256D7}" type="slidenum">
              <a:rPr lang="it-IT"/>
              <a:pPr>
                <a:defRPr/>
              </a:pPr>
              <a:t>‹N›</a:t>
            </a:fld>
            <a:endParaRPr lang="it-IT" dirty="0"/>
          </a:p>
        </p:txBody>
      </p:sp>
    </p:spTree>
  </p:cSld>
  <p:clrMap bg1="dk2" tx1="lt1" bg2="dk1"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med"/>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oleObject" Target="../embeddings/oleObject1.bin"/><Relationship Id="rId4" Type="http://schemas.openxmlformats.org/officeDocument/2006/relationships/image" Target="../media/image1.wmf"/></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oleObject" Target="../embeddings/oleObject2.bin"/><Relationship Id="rId4" Type="http://schemas.openxmlformats.org/officeDocument/2006/relationships/image" Target="../media/image1.wmf"/></Relationships>
</file>

<file path=ppt/slides/_rels/slide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3.jpeg"/><Relationship Id="rId5" Type="http://schemas.openxmlformats.org/officeDocument/2006/relationships/oleObject" Target="../embeddings/oleObject3.bin"/><Relationship Id="rId4" Type="http://schemas.openxmlformats.org/officeDocument/2006/relationships/image" Target="../media/image1.wmf"/></Relationships>
</file>

<file path=ppt/slides/_rels/slide2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Rectangle 3"/>
          <p:cNvSpPr>
            <a:spLocks noGrp="1" noChangeArrowheads="1"/>
          </p:cNvSpPr>
          <p:nvPr>
            <p:ph type="subTitle" idx="1"/>
          </p:nvPr>
        </p:nvSpPr>
        <p:spPr>
          <a:xfrm>
            <a:off x="468313" y="2924175"/>
            <a:ext cx="8135937" cy="2808288"/>
          </a:xfrm>
        </p:spPr>
        <p:txBody>
          <a:bodyPr/>
          <a:lstStyle/>
          <a:p>
            <a:pPr eaLnBrk="1" hangingPunct="1">
              <a:lnSpc>
                <a:spcPct val="80000"/>
              </a:lnSpc>
            </a:pPr>
            <a:r>
              <a:rPr lang="it-IT" b="1" smtClean="0">
                <a:latin typeface="StempelGaramond Roman"/>
              </a:rPr>
              <a:t>Documento di indirizzo per la redazione</a:t>
            </a:r>
          </a:p>
          <a:p>
            <a:pPr eaLnBrk="1" hangingPunct="1">
              <a:lnSpc>
                <a:spcPct val="80000"/>
              </a:lnSpc>
            </a:pPr>
            <a:r>
              <a:rPr lang="it-IT" b="1" smtClean="0">
                <a:latin typeface="StempelGaramond Roman"/>
              </a:rPr>
              <a:t>dei piani di raccolta e gestione dei rifiuti</a:t>
            </a:r>
          </a:p>
          <a:p>
            <a:pPr eaLnBrk="1" hangingPunct="1">
              <a:lnSpc>
                <a:spcPct val="80000"/>
              </a:lnSpc>
            </a:pPr>
            <a:r>
              <a:rPr lang="it-IT" b="1" smtClean="0">
                <a:latin typeface="StempelGaramond Roman"/>
              </a:rPr>
              <a:t>nei porti di competenza della Regione</a:t>
            </a:r>
          </a:p>
          <a:p>
            <a:pPr eaLnBrk="1" hangingPunct="1">
              <a:lnSpc>
                <a:spcPct val="80000"/>
              </a:lnSpc>
            </a:pPr>
            <a:r>
              <a:rPr lang="it-IT" b="1" smtClean="0">
                <a:latin typeface="StempelGaramond Roman"/>
              </a:rPr>
              <a:t>Campania</a:t>
            </a:r>
          </a:p>
          <a:p>
            <a:pPr eaLnBrk="1" hangingPunct="1">
              <a:lnSpc>
                <a:spcPct val="80000"/>
              </a:lnSpc>
            </a:pPr>
            <a:r>
              <a:rPr lang="it-IT" b="1" smtClean="0">
                <a:latin typeface="StempelGaramond Roman"/>
              </a:rPr>
              <a:t>Approvato con D.G.R. n. 335 del 10/07/2012</a:t>
            </a:r>
          </a:p>
        </p:txBody>
      </p:sp>
      <p:pic>
        <p:nvPicPr>
          <p:cNvPr id="13314" name="Picture 4"/>
          <p:cNvPicPr>
            <a:picLocks noGrp="1" noChangeAspect="1" noChangeArrowheads="1"/>
          </p:cNvPicPr>
          <p:nvPr>
            <p:ph type="ctrTitle"/>
          </p:nvPr>
        </p:nvPicPr>
        <p:blipFill>
          <a:blip r:embed="rId2" cstate="print"/>
          <a:srcRect/>
          <a:stretch>
            <a:fillRect/>
          </a:stretch>
        </p:blipFill>
        <p:spPr>
          <a:xfrm>
            <a:off x="4211638" y="188913"/>
            <a:ext cx="865187" cy="719137"/>
          </a:xfrm>
        </p:spPr>
      </p:pic>
      <p:sp>
        <p:nvSpPr>
          <p:cNvPr id="13315" name="Rectangle 6"/>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sp>
        <p:nvSpPr>
          <p:cNvPr id="13316" name="Rectangle 7"/>
          <p:cNvSpPr>
            <a:spLocks noChangeArrowheads="1"/>
          </p:cNvSpPr>
          <p:nvPr/>
        </p:nvSpPr>
        <p:spPr bwMode="auto">
          <a:xfrm>
            <a:off x="3203575" y="1052513"/>
            <a:ext cx="2917825" cy="1008062"/>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pic>
        <p:nvPicPr>
          <p:cNvPr id="13317" name="Picture 9"/>
          <p:cNvPicPr>
            <a:picLocks noChangeAspect="1" noChangeArrowheads="1"/>
          </p:cNvPicPr>
          <p:nvPr/>
        </p:nvPicPr>
        <p:blipFill>
          <a:blip r:embed="rId3" cstate="print"/>
          <a:srcRect/>
          <a:stretch>
            <a:fillRect/>
          </a:stretch>
        </p:blipFill>
        <p:spPr bwMode="auto">
          <a:xfrm>
            <a:off x="684213" y="260350"/>
            <a:ext cx="1008062" cy="576263"/>
          </a:xfrm>
          <a:prstGeom prst="rect">
            <a:avLst/>
          </a:prstGeom>
          <a:noFill/>
          <a:ln w="9525">
            <a:noFill/>
            <a:miter lim="800000"/>
            <a:headEnd/>
            <a:tailEnd/>
          </a:ln>
        </p:spPr>
      </p:pic>
      <p:sp>
        <p:nvSpPr>
          <p:cNvPr id="13318" name="Rectangle 10"/>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13319" name="Rectangle 12"/>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13320" name="Picture 3" descr="LogoARPAC_NEW"/>
          <p:cNvPicPr>
            <a:picLocks noChangeAspect="1" noChangeArrowheads="1"/>
          </p:cNvPicPr>
          <p:nvPr/>
        </p:nvPicPr>
        <p:blipFill>
          <a:blip r:embed="rId4" cstate="print"/>
          <a:srcRect/>
          <a:stretch>
            <a:fillRect/>
          </a:stretch>
        </p:blipFill>
        <p:spPr bwMode="auto">
          <a:xfrm>
            <a:off x="7235825" y="115888"/>
            <a:ext cx="676275" cy="91916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358775" y="2133600"/>
            <a:ext cx="8605838" cy="4103688"/>
          </a:xfrm>
        </p:spPr>
        <p:txBody>
          <a:bodyPr/>
          <a:lstStyle/>
          <a:p>
            <a:pPr eaLnBrk="1" hangingPunct="1">
              <a:defRPr/>
            </a:pPr>
            <a:r>
              <a:rPr lang="it-IT" sz="2600" b="1" dirty="0" smtClean="0">
                <a:latin typeface="StempelGaramond Roman" pitchFamily="18" charset="0"/>
              </a:rPr>
              <a:t>VALORI SPECIFICI PRESI IN CONSIDERAZIONE</a:t>
            </a:r>
            <a:endParaRPr lang="it-IT" sz="2600" b="1" dirty="0">
              <a:latin typeface="StempelGaramond Roman" pitchFamily="18" charset="0"/>
            </a:endParaRPr>
          </a:p>
          <a:p>
            <a:pPr eaLnBrk="1" hangingPunct="1">
              <a:defRPr/>
            </a:pPr>
            <a:endParaRPr lang="it-IT" sz="200" b="1" dirty="0">
              <a:latin typeface="StempelGaramond Roman" pitchFamily="18" charset="0"/>
            </a:endParaRPr>
          </a:p>
          <a:p>
            <a:pPr algn="just" eaLnBrk="1" hangingPunct="1">
              <a:defRPr/>
            </a:pPr>
            <a:r>
              <a:rPr lang="it-IT" sz="2000" b="1" dirty="0" smtClean="0">
                <a:latin typeface="StempelGaramond Roman" pitchFamily="18" charset="0"/>
              </a:rPr>
              <a:t>Si </a:t>
            </a:r>
            <a:r>
              <a:rPr lang="it-IT" sz="2000" b="1" dirty="0">
                <a:latin typeface="StempelGaramond Roman" pitchFamily="18" charset="0"/>
              </a:rPr>
              <a:t>è inoltre tenuto conto, sulla scorta di un’attenta analisi di ogni realtà </a:t>
            </a:r>
            <a:r>
              <a:rPr lang="it-IT" sz="2000" b="1" dirty="0" smtClean="0">
                <a:latin typeface="StempelGaramond Roman" pitchFamily="18" charset="0"/>
              </a:rPr>
              <a:t>locale, delle </a:t>
            </a:r>
            <a:r>
              <a:rPr lang="it-IT" sz="2000" b="1" dirty="0">
                <a:latin typeface="StempelGaramond Roman" pitchFamily="18" charset="0"/>
              </a:rPr>
              <a:t>peculiarità di ogni e/o criticità di singolo porto, </a:t>
            </a:r>
            <a:r>
              <a:rPr lang="it-IT" sz="2000" b="1" dirty="0" smtClean="0">
                <a:latin typeface="StempelGaramond Roman" pitchFamily="18" charset="0"/>
              </a:rPr>
              <a:t>proponendo </a:t>
            </a:r>
            <a:r>
              <a:rPr lang="it-IT" sz="2000" b="1" dirty="0">
                <a:latin typeface="StempelGaramond Roman" pitchFamily="18" charset="0"/>
              </a:rPr>
              <a:t>quindi un </a:t>
            </a:r>
            <a:r>
              <a:rPr lang="it-IT" sz="2000" b="1" dirty="0" smtClean="0">
                <a:latin typeface="StempelGaramond Roman" pitchFamily="18" charset="0"/>
              </a:rPr>
              <a:t>modello di gestione dei rifiuti portuali </a:t>
            </a:r>
            <a:r>
              <a:rPr lang="it-IT" sz="2000" b="1" dirty="0">
                <a:latin typeface="StempelGaramond Roman" pitchFamily="18" charset="0"/>
              </a:rPr>
              <a:t>che </a:t>
            </a:r>
            <a:r>
              <a:rPr lang="it-IT" sz="2000" b="1" dirty="0" smtClean="0">
                <a:latin typeface="StempelGaramond Roman" pitchFamily="18" charset="0"/>
              </a:rPr>
              <a:t>tenesse in debito </a:t>
            </a:r>
            <a:r>
              <a:rPr lang="it-IT" sz="2000" b="1" dirty="0">
                <a:latin typeface="StempelGaramond Roman" pitchFamily="18" charset="0"/>
              </a:rPr>
              <a:t>conto </a:t>
            </a:r>
            <a:r>
              <a:rPr lang="it-IT" sz="2000" b="1" dirty="0" smtClean="0">
                <a:latin typeface="StempelGaramond Roman" pitchFamily="18" charset="0"/>
              </a:rPr>
              <a:t>le  specificità Campane quali ad esempio:</a:t>
            </a:r>
          </a:p>
          <a:p>
            <a:pPr marL="266700" algn="just" eaLnBrk="1" hangingPunct="1">
              <a:buFont typeface="Wingdings" pitchFamily="2" charset="2"/>
              <a:buChar char="ü"/>
              <a:defRPr/>
            </a:pPr>
            <a:r>
              <a:rPr lang="it-IT" sz="2000" b="1" dirty="0" smtClean="0">
                <a:latin typeface="StempelGaramond Roman" pitchFamily="18" charset="0"/>
              </a:rPr>
              <a:t> delle </a:t>
            </a:r>
            <a:r>
              <a:rPr lang="it-IT" sz="2000" b="1" dirty="0">
                <a:latin typeface="StempelGaramond Roman" pitchFamily="18" charset="0"/>
              </a:rPr>
              <a:t>realtà isolane;</a:t>
            </a:r>
          </a:p>
          <a:p>
            <a:pPr marL="542925" indent="-276225" algn="just" eaLnBrk="1" hangingPunct="1">
              <a:buFont typeface="Wingdings" pitchFamily="2" charset="2"/>
              <a:buChar char="ü"/>
              <a:defRPr/>
            </a:pPr>
            <a:r>
              <a:rPr lang="it-IT" sz="2000" b="1" dirty="0" smtClean="0">
                <a:latin typeface="StempelGaramond Roman" pitchFamily="18" charset="0"/>
              </a:rPr>
              <a:t> dei porti e approdi siti in aree dotate </a:t>
            </a:r>
            <a:r>
              <a:rPr lang="it-IT" sz="2000" b="1" dirty="0">
                <a:latin typeface="StempelGaramond Roman" pitchFamily="18" charset="0"/>
              </a:rPr>
              <a:t>di ridotti spazi per </a:t>
            </a:r>
            <a:r>
              <a:rPr lang="it-IT" sz="2000" b="1" dirty="0" smtClean="0">
                <a:latin typeface="StempelGaramond Roman" pitchFamily="18" charset="0"/>
              </a:rPr>
              <a:t>le istallazioni </a:t>
            </a:r>
            <a:r>
              <a:rPr lang="it-IT" sz="2000" b="1" dirty="0">
                <a:latin typeface="StempelGaramond Roman" pitchFamily="18" charset="0"/>
              </a:rPr>
              <a:t>degli impianti/attrezzature di raccolta e/o </a:t>
            </a:r>
            <a:r>
              <a:rPr lang="it-IT" sz="2000" b="1" dirty="0" smtClean="0">
                <a:latin typeface="StempelGaramond Roman" pitchFamily="18" charset="0"/>
              </a:rPr>
              <a:t>smaltimento (ad es. i Porti della Costiera Amalfitana e Sorrentina);</a:t>
            </a:r>
          </a:p>
          <a:p>
            <a:pPr marL="266700" algn="just" eaLnBrk="1" hangingPunct="1">
              <a:buFont typeface="Wingdings" pitchFamily="2" charset="2"/>
              <a:buChar char="ü"/>
              <a:defRPr/>
            </a:pPr>
            <a:r>
              <a:rPr lang="it-IT" sz="2000" b="1" dirty="0" smtClean="0">
                <a:latin typeface="StempelGaramond Roman" pitchFamily="18" charset="0"/>
              </a:rPr>
              <a:t> dei Porti in corso di Completamento ma non ancora in esercizio;</a:t>
            </a:r>
          </a:p>
          <a:p>
            <a:pPr marL="266700" algn="just" eaLnBrk="1" hangingPunct="1">
              <a:buFont typeface="Wingdings" pitchFamily="2" charset="2"/>
              <a:buChar char="ü"/>
              <a:defRPr/>
            </a:pPr>
            <a:r>
              <a:rPr lang="it-IT" sz="2000" b="1" dirty="0">
                <a:latin typeface="StempelGaramond Roman" pitchFamily="18" charset="0"/>
              </a:rPr>
              <a:t> </a:t>
            </a:r>
            <a:r>
              <a:rPr lang="it-IT" sz="2000" b="1" dirty="0" smtClean="0">
                <a:latin typeface="StempelGaramond Roman" pitchFamily="18" charset="0"/>
              </a:rPr>
              <a:t>dei Campi Boe.</a:t>
            </a:r>
            <a:endParaRPr lang="it-IT" sz="2000" b="1" dirty="0">
              <a:latin typeface="StempelGaramond Roman" pitchFamily="18" charset="0"/>
            </a:endParaRPr>
          </a:p>
        </p:txBody>
      </p:sp>
      <p:sp>
        <p:nvSpPr>
          <p:cNvPr id="22530"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22531"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22532"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22533"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22534" name="Picture 12"/>
          <p:cNvPicPr>
            <a:picLocks noChangeAspect="1" noChangeArrowheads="1"/>
          </p:cNvPicPr>
          <p:nvPr/>
        </p:nvPicPr>
        <p:blipFill>
          <a:blip r:embed="rId3" cstate="print"/>
          <a:srcRect/>
          <a:stretch>
            <a:fillRect/>
          </a:stretch>
        </p:blipFill>
        <p:spPr bwMode="auto">
          <a:xfrm>
            <a:off x="4211638" y="115888"/>
            <a:ext cx="889000" cy="866775"/>
          </a:xfrm>
          <a:prstGeom prst="rect">
            <a:avLst/>
          </a:prstGeom>
          <a:noFill/>
          <a:ln w="9525">
            <a:noFill/>
            <a:miter lim="800000"/>
            <a:headEnd/>
            <a:tailEnd/>
          </a:ln>
        </p:spPr>
      </p:pic>
      <p:pic>
        <p:nvPicPr>
          <p:cNvPr id="22535" name="Picture 3" descr="LogoARPAC_NEW"/>
          <p:cNvPicPr>
            <a:picLocks noChangeAspect="1" noChangeArrowheads="1"/>
          </p:cNvPicPr>
          <p:nvPr/>
        </p:nvPicPr>
        <p:blipFill>
          <a:blip r:embed="rId4" cstate="print"/>
          <a:srcRect/>
          <a:stretch>
            <a:fillRect/>
          </a:stretch>
        </p:blipFill>
        <p:spPr bwMode="auto">
          <a:xfrm>
            <a:off x="7235825" y="115888"/>
            <a:ext cx="676275" cy="919162"/>
          </a:xfrm>
          <a:prstGeom prst="rect">
            <a:avLst/>
          </a:prstGeom>
          <a:noFill/>
          <a:ln w="9525">
            <a:noFill/>
            <a:miter lim="800000"/>
            <a:headEnd/>
            <a:tailEnd/>
          </a:ln>
        </p:spPr>
      </p:pic>
      <p:sp>
        <p:nvSpPr>
          <p:cNvPr id="22536" name="Rectangle 7"/>
          <p:cNvSpPr>
            <a:spLocks noChangeArrowheads="1"/>
          </p:cNvSpPr>
          <p:nvPr/>
        </p:nvSpPr>
        <p:spPr bwMode="auto">
          <a:xfrm>
            <a:off x="3203575" y="1052513"/>
            <a:ext cx="2917825" cy="1008062"/>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subTitle" idx="1"/>
          </p:nvPr>
        </p:nvSpPr>
        <p:spPr>
          <a:xfrm>
            <a:off x="468313" y="2060575"/>
            <a:ext cx="8207375" cy="720725"/>
          </a:xfrm>
        </p:spPr>
        <p:txBody>
          <a:bodyPr/>
          <a:lstStyle/>
          <a:p>
            <a:pPr eaLnBrk="1" hangingPunct="1"/>
            <a:r>
              <a:rPr lang="it-IT" sz="2600" b="1" smtClean="0">
                <a:latin typeface="StempelGaramond Roman"/>
              </a:rPr>
              <a:t>Contenuti del Documento di indirizzo </a:t>
            </a:r>
          </a:p>
          <a:p>
            <a:pPr eaLnBrk="1" hangingPunct="1"/>
            <a:endParaRPr lang="it-IT" sz="2600" b="1" smtClean="0">
              <a:latin typeface="StempelGaramond Roman"/>
            </a:endParaRPr>
          </a:p>
          <a:p>
            <a:pPr eaLnBrk="1" hangingPunct="1"/>
            <a:endParaRPr lang="it-IT" sz="2600" b="1" smtClean="0">
              <a:latin typeface="StempelGaramond Roman"/>
            </a:endParaRPr>
          </a:p>
          <a:p>
            <a:pPr eaLnBrk="1" hangingPunct="1"/>
            <a:endParaRPr lang="it-IT" sz="2600" b="1" smtClean="0">
              <a:latin typeface="StempelGaramond Roman"/>
            </a:endParaRPr>
          </a:p>
          <a:p>
            <a:pPr eaLnBrk="1" hangingPunct="1"/>
            <a:endParaRPr lang="it-IT" sz="2600" b="1" smtClean="0">
              <a:latin typeface="StempelGaramond Roman"/>
            </a:endParaRPr>
          </a:p>
          <a:p>
            <a:pPr eaLnBrk="1" hangingPunct="1"/>
            <a:endParaRPr lang="it-IT" sz="2600" b="1" smtClean="0">
              <a:latin typeface="StempelGaramond Roman"/>
            </a:endParaRPr>
          </a:p>
          <a:p>
            <a:pPr eaLnBrk="1" hangingPunct="1"/>
            <a:endParaRPr lang="it-IT" sz="2600" b="1" smtClean="0">
              <a:latin typeface="StempelGaramond Roman"/>
            </a:endParaRPr>
          </a:p>
          <a:p>
            <a:pPr eaLnBrk="1" hangingPunct="1"/>
            <a:endParaRPr lang="it-IT" sz="2600" b="1" smtClean="0">
              <a:latin typeface="StempelGaramond Roman"/>
            </a:endParaRPr>
          </a:p>
          <a:p>
            <a:pPr eaLnBrk="1" hangingPunct="1"/>
            <a:endParaRPr lang="it-IT" sz="2600" b="1" smtClean="0">
              <a:latin typeface="StempelGaramond Roman"/>
            </a:endParaRPr>
          </a:p>
        </p:txBody>
      </p:sp>
      <p:sp>
        <p:nvSpPr>
          <p:cNvPr id="23554"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23555"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23556"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23557"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23558" name="Picture 15"/>
          <p:cNvPicPr>
            <a:picLocks noGrp="1" noChangeAspect="1" noChangeArrowheads="1"/>
          </p:cNvPicPr>
          <p:nvPr>
            <p:ph type="ctrTitle"/>
          </p:nvPr>
        </p:nvPicPr>
        <p:blipFill>
          <a:blip r:embed="rId3" cstate="print"/>
          <a:srcRect/>
          <a:stretch>
            <a:fillRect/>
          </a:stretch>
        </p:blipFill>
        <p:spPr>
          <a:xfrm>
            <a:off x="4140200" y="115888"/>
            <a:ext cx="889000" cy="866775"/>
          </a:xfrm>
        </p:spPr>
      </p:pic>
      <p:pic>
        <p:nvPicPr>
          <p:cNvPr id="23559" name="Picture 16"/>
          <p:cNvPicPr>
            <a:picLocks noChangeAspect="1" noChangeArrowheads="1"/>
          </p:cNvPicPr>
          <p:nvPr/>
        </p:nvPicPr>
        <p:blipFill>
          <a:blip r:embed="rId4" cstate="print"/>
          <a:srcRect/>
          <a:stretch>
            <a:fillRect/>
          </a:stretch>
        </p:blipFill>
        <p:spPr bwMode="auto">
          <a:xfrm>
            <a:off x="1258888" y="2781300"/>
            <a:ext cx="2736850" cy="3865563"/>
          </a:xfrm>
          <a:prstGeom prst="rect">
            <a:avLst/>
          </a:prstGeom>
          <a:noFill/>
          <a:ln w="9525">
            <a:noFill/>
            <a:miter lim="800000"/>
            <a:headEnd/>
            <a:tailEnd/>
          </a:ln>
        </p:spPr>
      </p:pic>
      <p:sp>
        <p:nvSpPr>
          <p:cNvPr id="23560" name="Rettangolo 12"/>
          <p:cNvSpPr>
            <a:spLocks noChangeArrowheads="1"/>
          </p:cNvSpPr>
          <p:nvPr/>
        </p:nvSpPr>
        <p:spPr bwMode="auto">
          <a:xfrm>
            <a:off x="4284663" y="3644900"/>
            <a:ext cx="4535487" cy="1692275"/>
          </a:xfrm>
          <a:prstGeom prst="rect">
            <a:avLst/>
          </a:prstGeom>
          <a:noFill/>
          <a:ln w="9525">
            <a:noFill/>
            <a:miter lim="800000"/>
            <a:headEnd/>
            <a:tailEnd/>
          </a:ln>
        </p:spPr>
        <p:txBody>
          <a:bodyPr>
            <a:spAutoFit/>
          </a:bodyPr>
          <a:lstStyle/>
          <a:p>
            <a:pPr algn="just"/>
            <a:r>
              <a:rPr lang="it-IT" sz="2600" b="1">
                <a:latin typeface="StempelGaramond Roman"/>
              </a:rPr>
              <a:t>Sotto il profilo dei contenuti il documento di indirizzo si compone di tre capitoli e dieci Allegati</a:t>
            </a:r>
          </a:p>
        </p:txBody>
      </p:sp>
      <p:pic>
        <p:nvPicPr>
          <p:cNvPr id="23561" name="Picture 3" descr="LogoARPAC_NEW"/>
          <p:cNvPicPr>
            <a:picLocks noChangeAspect="1" noChangeArrowheads="1"/>
          </p:cNvPicPr>
          <p:nvPr/>
        </p:nvPicPr>
        <p:blipFill>
          <a:blip r:embed="rId5" cstate="print"/>
          <a:srcRect/>
          <a:stretch>
            <a:fillRect/>
          </a:stretch>
        </p:blipFill>
        <p:spPr bwMode="auto">
          <a:xfrm>
            <a:off x="7235825" y="115888"/>
            <a:ext cx="676275" cy="919162"/>
          </a:xfrm>
          <a:prstGeom prst="rect">
            <a:avLst/>
          </a:prstGeom>
          <a:noFill/>
          <a:ln w="9525">
            <a:noFill/>
            <a:miter lim="800000"/>
            <a:headEnd/>
            <a:tailEnd/>
          </a:ln>
        </p:spPr>
      </p:pic>
      <p:sp>
        <p:nvSpPr>
          <p:cNvPr id="23562" name="Rectangle 7"/>
          <p:cNvSpPr>
            <a:spLocks noChangeArrowheads="1"/>
          </p:cNvSpPr>
          <p:nvPr/>
        </p:nvSpPr>
        <p:spPr bwMode="auto">
          <a:xfrm>
            <a:off x="3203575" y="1052513"/>
            <a:ext cx="2917825" cy="1008062"/>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subTitle" idx="1"/>
          </p:nvPr>
        </p:nvSpPr>
        <p:spPr>
          <a:xfrm>
            <a:off x="468313" y="2060575"/>
            <a:ext cx="8207375" cy="576263"/>
          </a:xfrm>
        </p:spPr>
        <p:txBody>
          <a:bodyPr/>
          <a:lstStyle/>
          <a:p>
            <a:pPr eaLnBrk="1" hangingPunct="1"/>
            <a:r>
              <a:rPr lang="it-IT" sz="2600" b="1" smtClean="0">
                <a:latin typeface="StempelGaramond Roman"/>
              </a:rPr>
              <a:t>Contenuti del Documento di indirizzo </a:t>
            </a:r>
          </a:p>
          <a:p>
            <a:pPr eaLnBrk="1" hangingPunct="1"/>
            <a:endParaRPr lang="it-IT" sz="2600" b="1" smtClean="0">
              <a:latin typeface="StempelGaramond Roman"/>
            </a:endParaRPr>
          </a:p>
        </p:txBody>
      </p:sp>
      <p:sp>
        <p:nvSpPr>
          <p:cNvPr id="24578"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24579"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24580"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24581"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24582" name="Picture 12"/>
          <p:cNvPicPr>
            <a:picLocks noChangeAspect="1" noChangeArrowheads="1"/>
          </p:cNvPicPr>
          <p:nvPr/>
        </p:nvPicPr>
        <p:blipFill>
          <a:blip r:embed="rId3" cstate="print"/>
          <a:srcRect/>
          <a:stretch>
            <a:fillRect/>
          </a:stretch>
        </p:blipFill>
        <p:spPr bwMode="auto">
          <a:xfrm>
            <a:off x="4211638" y="115888"/>
            <a:ext cx="889000" cy="866775"/>
          </a:xfrm>
          <a:prstGeom prst="rect">
            <a:avLst/>
          </a:prstGeom>
          <a:noFill/>
          <a:ln w="9525">
            <a:noFill/>
            <a:miter lim="800000"/>
            <a:headEnd/>
            <a:tailEnd/>
          </a:ln>
        </p:spPr>
      </p:pic>
      <p:pic>
        <p:nvPicPr>
          <p:cNvPr id="24583" name="Picture 13"/>
          <p:cNvPicPr>
            <a:picLocks noChangeAspect="1" noChangeArrowheads="1"/>
          </p:cNvPicPr>
          <p:nvPr/>
        </p:nvPicPr>
        <p:blipFill>
          <a:blip r:embed="rId4" cstate="print"/>
          <a:srcRect/>
          <a:stretch>
            <a:fillRect/>
          </a:stretch>
        </p:blipFill>
        <p:spPr bwMode="auto">
          <a:xfrm>
            <a:off x="179388" y="3141663"/>
            <a:ext cx="4176712" cy="3095625"/>
          </a:xfrm>
          <a:prstGeom prst="rect">
            <a:avLst/>
          </a:prstGeom>
          <a:noFill/>
          <a:ln w="9525">
            <a:noFill/>
            <a:miter lim="800000"/>
            <a:headEnd/>
            <a:tailEnd/>
          </a:ln>
        </p:spPr>
      </p:pic>
      <p:sp>
        <p:nvSpPr>
          <p:cNvPr id="24584" name="Rettangolo 12"/>
          <p:cNvSpPr>
            <a:spLocks noChangeArrowheads="1"/>
          </p:cNvSpPr>
          <p:nvPr/>
        </p:nvSpPr>
        <p:spPr bwMode="auto">
          <a:xfrm>
            <a:off x="4427538" y="3068638"/>
            <a:ext cx="4716462" cy="2800350"/>
          </a:xfrm>
          <a:prstGeom prst="rect">
            <a:avLst/>
          </a:prstGeom>
          <a:noFill/>
          <a:ln w="9525">
            <a:noFill/>
            <a:miter lim="800000"/>
            <a:headEnd/>
            <a:tailEnd/>
          </a:ln>
        </p:spPr>
        <p:txBody>
          <a:bodyPr>
            <a:spAutoFit/>
          </a:bodyPr>
          <a:lstStyle/>
          <a:p>
            <a:pPr algn="just"/>
            <a:r>
              <a:rPr lang="it-IT" sz="2200" b="1">
                <a:latin typeface="StempelGaramond Roman"/>
              </a:rPr>
              <a:t>Il Capitolo 1 - </a:t>
            </a:r>
            <a:r>
              <a:rPr lang="it-IT" sz="2200" b="1" i="1">
                <a:latin typeface="StempelGaramond Roman"/>
              </a:rPr>
              <a:t>Inquadramento dei porti campani non sede di Autorità Portuale</a:t>
            </a:r>
            <a:r>
              <a:rPr lang="it-IT" sz="2200" b="1">
                <a:latin typeface="StempelGaramond Roman"/>
              </a:rPr>
              <a:t> - reca un’analisi degli aspetti di sensibilità ambientale della costa campana suddivisa in dieci ambiti costieri, nonché una disamina dei singoli porti campani non sede di Autorità Portuale.</a:t>
            </a:r>
          </a:p>
        </p:txBody>
      </p:sp>
      <p:pic>
        <p:nvPicPr>
          <p:cNvPr id="24585" name="Picture 3" descr="LogoARPAC_NEW"/>
          <p:cNvPicPr>
            <a:picLocks noChangeAspect="1" noChangeArrowheads="1"/>
          </p:cNvPicPr>
          <p:nvPr/>
        </p:nvPicPr>
        <p:blipFill>
          <a:blip r:embed="rId5" cstate="print"/>
          <a:srcRect/>
          <a:stretch>
            <a:fillRect/>
          </a:stretch>
        </p:blipFill>
        <p:spPr bwMode="auto">
          <a:xfrm>
            <a:off x="7235825" y="115888"/>
            <a:ext cx="676275" cy="919162"/>
          </a:xfrm>
          <a:prstGeom prst="rect">
            <a:avLst/>
          </a:prstGeom>
          <a:noFill/>
          <a:ln w="9525">
            <a:noFill/>
            <a:miter lim="800000"/>
            <a:headEnd/>
            <a:tailEnd/>
          </a:ln>
        </p:spPr>
      </p:pic>
      <p:sp>
        <p:nvSpPr>
          <p:cNvPr id="24586" name="Rectangle 7"/>
          <p:cNvSpPr>
            <a:spLocks noChangeArrowheads="1"/>
          </p:cNvSpPr>
          <p:nvPr/>
        </p:nvSpPr>
        <p:spPr bwMode="auto">
          <a:xfrm>
            <a:off x="3203575" y="1052513"/>
            <a:ext cx="2917825" cy="1008062"/>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subTitle" idx="1"/>
          </p:nvPr>
        </p:nvSpPr>
        <p:spPr>
          <a:xfrm>
            <a:off x="468313" y="2205038"/>
            <a:ext cx="8207375" cy="503237"/>
          </a:xfrm>
        </p:spPr>
        <p:txBody>
          <a:bodyPr/>
          <a:lstStyle/>
          <a:p>
            <a:pPr eaLnBrk="1" hangingPunct="1"/>
            <a:r>
              <a:rPr lang="it-IT" sz="2600" b="1" smtClean="0">
                <a:latin typeface="StempelGaramond Roman"/>
              </a:rPr>
              <a:t>Contenuti del Documento di indirizzo </a:t>
            </a:r>
          </a:p>
          <a:p>
            <a:pPr eaLnBrk="1" hangingPunct="1"/>
            <a:endParaRPr lang="it-IT" sz="2600" b="1" smtClean="0">
              <a:latin typeface="StempelGaramond Roman"/>
            </a:endParaRPr>
          </a:p>
          <a:p>
            <a:pPr algn="just" eaLnBrk="1" hangingPunct="1"/>
            <a:r>
              <a:rPr lang="it-IT" sz="2600" b="1" smtClean="0">
                <a:latin typeface="StempelGaramond Roman"/>
                <a:ea typeface="Arial" charset="0"/>
                <a:cs typeface="Zires"/>
              </a:rPr>
              <a:t>Il</a:t>
            </a:r>
          </a:p>
        </p:txBody>
      </p:sp>
      <p:sp>
        <p:nvSpPr>
          <p:cNvPr id="25602"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25603"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25604"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25605"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25606" name="Picture 13"/>
          <p:cNvPicPr>
            <a:picLocks noChangeAspect="1" noChangeArrowheads="1"/>
          </p:cNvPicPr>
          <p:nvPr/>
        </p:nvPicPr>
        <p:blipFill>
          <a:blip r:embed="rId3" cstate="print"/>
          <a:srcRect/>
          <a:stretch>
            <a:fillRect/>
          </a:stretch>
        </p:blipFill>
        <p:spPr bwMode="auto">
          <a:xfrm>
            <a:off x="4211638" y="115888"/>
            <a:ext cx="889000" cy="866775"/>
          </a:xfrm>
          <a:prstGeom prst="rect">
            <a:avLst/>
          </a:prstGeom>
          <a:noFill/>
          <a:ln w="9525">
            <a:noFill/>
            <a:miter lim="800000"/>
            <a:headEnd/>
            <a:tailEnd/>
          </a:ln>
        </p:spPr>
      </p:pic>
      <p:graphicFrame>
        <p:nvGraphicFramePr>
          <p:cNvPr id="12" name="Tabella 11"/>
          <p:cNvGraphicFramePr>
            <a:graphicFrameLocks noGrp="1"/>
          </p:cNvGraphicFramePr>
          <p:nvPr/>
        </p:nvGraphicFramePr>
        <p:xfrm>
          <a:off x="323850" y="2852738"/>
          <a:ext cx="4069080" cy="3439160"/>
        </p:xfrm>
        <a:graphic>
          <a:graphicData uri="http://schemas.openxmlformats.org/drawingml/2006/table">
            <a:tbl>
              <a:tblPr/>
              <a:tblGrid>
                <a:gridCol w="1155065"/>
                <a:gridCol w="1155065"/>
                <a:gridCol w="879475"/>
                <a:gridCol w="879475"/>
              </a:tblGrid>
              <a:tr h="295275">
                <a:tc>
                  <a:txBody>
                    <a:bodyPr/>
                    <a:lstStyle/>
                    <a:p>
                      <a:pPr algn="ctr">
                        <a:spcAft>
                          <a:spcPts val="0"/>
                        </a:spcAft>
                      </a:pPr>
                      <a:r>
                        <a:rPr lang="en-US" sz="1200" b="1" kern="50" dirty="0">
                          <a:solidFill>
                            <a:srgbClr val="000000"/>
                          </a:solidFill>
                          <a:latin typeface="Times New Roman"/>
                          <a:ea typeface="Times New Roman"/>
                          <a:cs typeface="Times New Roman"/>
                        </a:rPr>
                        <a:t>Macrocategoria</a:t>
                      </a:r>
                      <a:endParaRPr lang="it-IT" sz="1200" b="1"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200" b="1" kern="50" dirty="0">
                          <a:solidFill>
                            <a:srgbClr val="000000"/>
                          </a:solidFill>
                          <a:latin typeface="Times New Roman"/>
                          <a:ea typeface="Times New Roman"/>
                          <a:cs typeface="Times New Roman"/>
                        </a:rPr>
                        <a:t>Descrizione</a:t>
                      </a:r>
                      <a:endParaRPr lang="it-IT" sz="1200" b="1"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200" b="1" kern="50" dirty="0">
                          <a:solidFill>
                            <a:srgbClr val="000000"/>
                          </a:solidFill>
                          <a:latin typeface="Times New Roman"/>
                          <a:ea typeface="Times New Roman"/>
                          <a:cs typeface="Times New Roman"/>
                        </a:rPr>
                        <a:t>CER</a:t>
                      </a:r>
                      <a:endParaRPr lang="it-IT" sz="1200" b="1"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200" b="1" kern="50" dirty="0">
                          <a:solidFill>
                            <a:srgbClr val="000000"/>
                          </a:solidFill>
                          <a:latin typeface="Times New Roman"/>
                          <a:ea typeface="Times New Roman"/>
                          <a:cs typeface="Times New Roman"/>
                        </a:rPr>
                        <a:t>Quantità (m</a:t>
                      </a:r>
                      <a:r>
                        <a:rPr lang="en-US" sz="1200" b="1" kern="50" baseline="30000" dirty="0">
                          <a:solidFill>
                            <a:srgbClr val="000000"/>
                          </a:solidFill>
                          <a:latin typeface="Times New Roman"/>
                          <a:ea typeface="Times New Roman"/>
                          <a:cs typeface="Times New Roman"/>
                        </a:rPr>
                        <a:t>3</a:t>
                      </a:r>
                      <a:r>
                        <a:rPr lang="en-US" sz="1200" b="1" kern="50" dirty="0">
                          <a:solidFill>
                            <a:srgbClr val="000000"/>
                          </a:solidFill>
                          <a:latin typeface="Times New Roman"/>
                          <a:ea typeface="Times New Roman"/>
                          <a:cs typeface="Times New Roman"/>
                        </a:rPr>
                        <a:t>)</a:t>
                      </a:r>
                      <a:endParaRPr lang="it-IT" sz="1200" b="1"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29540">
                <a:tc rowSpan="7">
                  <a:txBody>
                    <a:bodyPr/>
                    <a:lstStyle/>
                    <a:p>
                      <a:pPr algn="ctr">
                        <a:spcAft>
                          <a:spcPts val="0"/>
                        </a:spcAft>
                      </a:pPr>
                      <a:r>
                        <a:rPr lang="it-IT" sz="1200" b="1" kern="50" dirty="0">
                          <a:solidFill>
                            <a:srgbClr val="000000"/>
                          </a:solidFill>
                          <a:latin typeface="Times New Roman"/>
                          <a:ea typeface="Times New Roman"/>
                          <a:cs typeface="Times New Roman"/>
                        </a:rPr>
                        <a:t>Oli esauriti e residui oleosi</a:t>
                      </a:r>
                      <a:endParaRPr lang="it-IT" sz="1200" b="1"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b="1" kern="50" dirty="0">
                          <a:solidFill>
                            <a:srgbClr val="000000"/>
                          </a:solidFill>
                          <a:latin typeface="Times New Roman"/>
                          <a:ea typeface="Times New Roman"/>
                          <a:cs typeface="Times New Roman"/>
                        </a:rPr>
                        <a:t>Fanghi</a:t>
                      </a:r>
                      <a:endParaRPr lang="it-IT" sz="1200" b="1"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50" dirty="0">
                          <a:solidFill>
                            <a:srgbClr val="000000"/>
                          </a:solidFill>
                          <a:latin typeface="Times New Roman"/>
                          <a:ea typeface="Times New Roman"/>
                          <a:cs typeface="Times New Roman"/>
                        </a:rPr>
                        <a:t>13 05 02*</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50" dirty="0" smtClean="0">
                          <a:solidFill>
                            <a:srgbClr val="000000"/>
                          </a:solidFill>
                          <a:latin typeface="Times New Roman"/>
                          <a:ea typeface="Times New Roman"/>
                          <a:cs typeface="Times New Roman"/>
                        </a:rPr>
                        <a:t>1,2</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5100">
                <a:tc vMerge="1">
                  <a:txBody>
                    <a:bodyPr/>
                    <a:lstStyle/>
                    <a:p>
                      <a:endParaRPr lang="it-IT"/>
                    </a:p>
                  </a:txBody>
                  <a:tcPr/>
                </a:tc>
                <a:tc rowSpan="3">
                  <a:txBody>
                    <a:bodyPr/>
                    <a:lstStyle/>
                    <a:p>
                      <a:pPr algn="ctr">
                        <a:spcAft>
                          <a:spcPts val="0"/>
                        </a:spcAft>
                      </a:pPr>
                      <a:r>
                        <a:rPr lang="en-US" sz="1000" b="1" kern="50" dirty="0">
                          <a:solidFill>
                            <a:srgbClr val="000000"/>
                          </a:solidFill>
                          <a:latin typeface="Times New Roman"/>
                          <a:ea typeface="Times New Roman"/>
                          <a:cs typeface="Times New Roman"/>
                        </a:rPr>
                        <a:t>Acqua di sentina</a:t>
                      </a:r>
                      <a:endParaRPr lang="it-IT" sz="1200" b="1"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50" dirty="0">
                          <a:solidFill>
                            <a:srgbClr val="000000"/>
                          </a:solidFill>
                          <a:latin typeface="Times New Roman"/>
                          <a:ea typeface="Times New Roman"/>
                          <a:cs typeface="Times New Roman"/>
                        </a:rPr>
                        <a:t>13 04 01*</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spcAft>
                          <a:spcPts val="0"/>
                        </a:spcAft>
                      </a:pPr>
                      <a:r>
                        <a:rPr lang="en-US" sz="1000" kern="50" dirty="0" smtClean="0">
                          <a:solidFill>
                            <a:srgbClr val="000000"/>
                          </a:solidFill>
                          <a:latin typeface="Times New Roman"/>
                          <a:ea typeface="Times New Roman"/>
                          <a:cs typeface="Times New Roman"/>
                        </a:rPr>
                        <a:t>2,5</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995">
                <a:tc vMerge="1">
                  <a:txBody>
                    <a:bodyPr/>
                    <a:lstStyle/>
                    <a:p>
                      <a:endParaRPr lang="it-IT"/>
                    </a:p>
                  </a:txBody>
                  <a:tcPr/>
                </a:tc>
                <a:tc vMerge="1">
                  <a:txBody>
                    <a:bodyPr/>
                    <a:lstStyle/>
                    <a:p>
                      <a:endParaRPr lang="it-IT"/>
                    </a:p>
                  </a:txBody>
                  <a:tcPr/>
                </a:tc>
                <a:tc>
                  <a:txBody>
                    <a:bodyPr/>
                    <a:lstStyle/>
                    <a:p>
                      <a:pPr algn="ctr">
                        <a:spcAft>
                          <a:spcPts val="0"/>
                        </a:spcAft>
                      </a:pPr>
                      <a:r>
                        <a:rPr lang="en-US" sz="1000" kern="50" dirty="0">
                          <a:solidFill>
                            <a:srgbClr val="000000"/>
                          </a:solidFill>
                          <a:latin typeface="Times New Roman"/>
                          <a:ea typeface="Times New Roman"/>
                          <a:cs typeface="Times New Roman"/>
                        </a:rPr>
                        <a:t>13 04 02*</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it-IT"/>
                    </a:p>
                  </a:txBody>
                  <a:tcPr/>
                </a:tc>
              </a:tr>
              <a:tr h="44450">
                <a:tc vMerge="1">
                  <a:txBody>
                    <a:bodyPr/>
                    <a:lstStyle/>
                    <a:p>
                      <a:endParaRPr lang="it-IT"/>
                    </a:p>
                  </a:txBody>
                  <a:tcPr/>
                </a:tc>
                <a:tc vMerge="1">
                  <a:txBody>
                    <a:bodyPr/>
                    <a:lstStyle/>
                    <a:p>
                      <a:endParaRPr lang="it-IT"/>
                    </a:p>
                  </a:txBody>
                  <a:tcPr/>
                </a:tc>
                <a:tc>
                  <a:txBody>
                    <a:bodyPr/>
                    <a:lstStyle/>
                    <a:p>
                      <a:pPr algn="ctr">
                        <a:spcAft>
                          <a:spcPts val="0"/>
                        </a:spcAft>
                      </a:pPr>
                      <a:r>
                        <a:rPr lang="en-US" sz="1000" kern="50" dirty="0">
                          <a:solidFill>
                            <a:srgbClr val="000000"/>
                          </a:solidFill>
                          <a:latin typeface="Times New Roman"/>
                          <a:ea typeface="Times New Roman"/>
                          <a:cs typeface="Times New Roman"/>
                        </a:rPr>
                        <a:t>13 04 03*</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it-IT"/>
                    </a:p>
                  </a:txBody>
                  <a:tcPr/>
                </a:tc>
              </a:tr>
              <a:tr h="145415">
                <a:tc vMerge="1">
                  <a:txBody>
                    <a:bodyPr/>
                    <a:lstStyle/>
                    <a:p>
                      <a:endParaRPr lang="it-IT"/>
                    </a:p>
                  </a:txBody>
                  <a:tcPr/>
                </a:tc>
                <a:tc rowSpan="3">
                  <a:txBody>
                    <a:bodyPr/>
                    <a:lstStyle/>
                    <a:p>
                      <a:pPr algn="ctr">
                        <a:spcAft>
                          <a:spcPts val="0"/>
                        </a:spcAft>
                      </a:pPr>
                      <a:r>
                        <a:rPr lang="en-US" sz="1000" b="1" kern="50" dirty="0">
                          <a:solidFill>
                            <a:srgbClr val="000000"/>
                          </a:solidFill>
                          <a:latin typeface="Times New Roman"/>
                          <a:ea typeface="Times New Roman"/>
                          <a:cs typeface="Times New Roman"/>
                        </a:rPr>
                        <a:t>Altro (olio)</a:t>
                      </a:r>
                      <a:endParaRPr lang="it-IT" sz="1200" b="1"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50" dirty="0">
                          <a:solidFill>
                            <a:srgbClr val="000000"/>
                          </a:solidFill>
                          <a:latin typeface="Times New Roman"/>
                          <a:ea typeface="Times New Roman"/>
                          <a:cs typeface="Times New Roman"/>
                        </a:rPr>
                        <a:t>13 02*</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spcAft>
                          <a:spcPts val="0"/>
                        </a:spcAft>
                      </a:pPr>
                      <a:r>
                        <a:rPr lang="en-US" sz="1000" kern="50" dirty="0" smtClean="0">
                          <a:solidFill>
                            <a:srgbClr val="000000"/>
                          </a:solidFill>
                          <a:latin typeface="Times New Roman"/>
                          <a:ea typeface="Times New Roman"/>
                          <a:cs typeface="Times New Roman"/>
                        </a:rPr>
                        <a:t>1,0</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5100">
                <a:tc vMerge="1">
                  <a:txBody>
                    <a:bodyPr/>
                    <a:lstStyle/>
                    <a:p>
                      <a:endParaRPr lang="it-IT"/>
                    </a:p>
                  </a:txBody>
                  <a:tcPr/>
                </a:tc>
                <a:tc vMerge="1">
                  <a:txBody>
                    <a:bodyPr/>
                    <a:lstStyle/>
                    <a:p>
                      <a:endParaRPr lang="it-IT"/>
                    </a:p>
                  </a:txBody>
                  <a:tcPr/>
                </a:tc>
                <a:tc>
                  <a:txBody>
                    <a:bodyPr/>
                    <a:lstStyle/>
                    <a:p>
                      <a:pPr algn="ctr">
                        <a:spcAft>
                          <a:spcPts val="0"/>
                        </a:spcAft>
                      </a:pPr>
                      <a:r>
                        <a:rPr lang="en-US" sz="1000" kern="50" dirty="0">
                          <a:solidFill>
                            <a:srgbClr val="000000"/>
                          </a:solidFill>
                          <a:latin typeface="Times New Roman"/>
                          <a:ea typeface="Times New Roman"/>
                          <a:cs typeface="Times New Roman"/>
                        </a:rPr>
                        <a:t>13 05 06*</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it-IT"/>
                    </a:p>
                  </a:txBody>
                  <a:tcPr/>
                </a:tc>
              </a:tr>
              <a:tr h="86360">
                <a:tc vMerge="1">
                  <a:txBody>
                    <a:bodyPr/>
                    <a:lstStyle/>
                    <a:p>
                      <a:endParaRPr lang="it-IT"/>
                    </a:p>
                  </a:txBody>
                  <a:tcPr/>
                </a:tc>
                <a:tc vMerge="1">
                  <a:txBody>
                    <a:bodyPr/>
                    <a:lstStyle/>
                    <a:p>
                      <a:endParaRPr lang="it-IT"/>
                    </a:p>
                  </a:txBody>
                  <a:tcPr/>
                </a:tc>
                <a:tc>
                  <a:txBody>
                    <a:bodyPr/>
                    <a:lstStyle/>
                    <a:p>
                      <a:pPr algn="ctr">
                        <a:spcAft>
                          <a:spcPts val="0"/>
                        </a:spcAft>
                      </a:pPr>
                      <a:r>
                        <a:rPr lang="en-US" sz="1000" kern="50" dirty="0">
                          <a:solidFill>
                            <a:srgbClr val="000000"/>
                          </a:solidFill>
                          <a:latin typeface="Times New Roman"/>
                          <a:ea typeface="Times New Roman"/>
                          <a:cs typeface="Times New Roman"/>
                        </a:rPr>
                        <a:t>16 07 08*</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it-IT"/>
                    </a:p>
                  </a:txBody>
                  <a:tcPr/>
                </a:tc>
              </a:tr>
              <a:tr h="115570">
                <a:tc rowSpan="11">
                  <a:txBody>
                    <a:bodyPr/>
                    <a:lstStyle/>
                    <a:p>
                      <a:pPr algn="ctr">
                        <a:spcAft>
                          <a:spcPts val="0"/>
                        </a:spcAft>
                      </a:pPr>
                      <a:r>
                        <a:rPr lang="it-IT" sz="1200" b="1" kern="50" dirty="0">
                          <a:solidFill>
                            <a:srgbClr val="000000"/>
                          </a:solidFill>
                          <a:latin typeface="Times New Roman"/>
                          <a:ea typeface="Times New Roman"/>
                          <a:cs typeface="Times New Roman"/>
                        </a:rPr>
                        <a:t>Rifiuti derivante da attività di bordo/Rifiuto area portuale</a:t>
                      </a:r>
                      <a:endParaRPr lang="it-IT" sz="1200" b="1"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b="1" kern="50" dirty="0">
                          <a:solidFill>
                            <a:srgbClr val="000000"/>
                          </a:solidFill>
                          <a:latin typeface="Times New Roman"/>
                          <a:ea typeface="Times New Roman"/>
                          <a:cs typeface="Times New Roman"/>
                        </a:rPr>
                        <a:t>Rifiuto alimentare</a:t>
                      </a:r>
                      <a:endParaRPr lang="it-IT" sz="1200" b="1"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50" dirty="0">
                          <a:solidFill>
                            <a:srgbClr val="000000"/>
                          </a:solidFill>
                          <a:latin typeface="Times New Roman"/>
                          <a:ea typeface="Times New Roman"/>
                          <a:cs typeface="Times New Roman"/>
                        </a:rPr>
                        <a:t>20 01 08</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50" dirty="0">
                          <a:solidFill>
                            <a:srgbClr val="000000"/>
                          </a:solidFill>
                          <a:latin typeface="Times New Roman"/>
                          <a:ea typeface="Times New Roman"/>
                          <a:cs typeface="Times New Roman"/>
                        </a:rPr>
                        <a:t>9.0</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8430">
                <a:tc vMerge="1">
                  <a:txBody>
                    <a:bodyPr/>
                    <a:lstStyle/>
                    <a:p>
                      <a:endParaRPr lang="it-IT"/>
                    </a:p>
                  </a:txBody>
                  <a:tcPr/>
                </a:tc>
                <a:tc>
                  <a:txBody>
                    <a:bodyPr/>
                    <a:lstStyle/>
                    <a:p>
                      <a:pPr algn="ctr">
                        <a:spcAft>
                          <a:spcPts val="0"/>
                        </a:spcAft>
                      </a:pPr>
                      <a:r>
                        <a:rPr lang="en-US" sz="1000" b="1" kern="50" dirty="0">
                          <a:solidFill>
                            <a:srgbClr val="000000"/>
                          </a:solidFill>
                          <a:latin typeface="Times New Roman"/>
                          <a:ea typeface="Times New Roman"/>
                          <a:cs typeface="Times New Roman"/>
                        </a:rPr>
                        <a:t>Rifiuto alimentare (DM 22 05. 2001)</a:t>
                      </a:r>
                      <a:endParaRPr lang="it-IT" sz="1200" b="1"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50" dirty="0">
                          <a:solidFill>
                            <a:srgbClr val="000000"/>
                          </a:solidFill>
                          <a:latin typeface="Times New Roman"/>
                          <a:ea typeface="Times New Roman"/>
                          <a:cs typeface="Times New Roman"/>
                        </a:rPr>
                        <a:t>20 01 08</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50" dirty="0" smtClean="0">
                          <a:solidFill>
                            <a:srgbClr val="000000"/>
                          </a:solidFill>
                          <a:latin typeface="Times New Roman"/>
                          <a:ea typeface="Times New Roman"/>
                          <a:cs typeface="Times New Roman"/>
                        </a:rPr>
                        <a:t>1,0</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100">
                <a:tc vMerge="1">
                  <a:txBody>
                    <a:bodyPr/>
                    <a:lstStyle/>
                    <a:p>
                      <a:endParaRPr lang="it-IT"/>
                    </a:p>
                  </a:txBody>
                  <a:tcPr/>
                </a:tc>
                <a:tc rowSpan="2">
                  <a:txBody>
                    <a:bodyPr/>
                    <a:lstStyle/>
                    <a:p>
                      <a:pPr algn="ctr">
                        <a:spcAft>
                          <a:spcPts val="0"/>
                        </a:spcAft>
                      </a:pPr>
                      <a:r>
                        <a:rPr lang="en-US" sz="1000" b="1" kern="50" dirty="0">
                          <a:solidFill>
                            <a:srgbClr val="000000"/>
                          </a:solidFill>
                          <a:latin typeface="Times New Roman"/>
                          <a:ea typeface="Times New Roman"/>
                          <a:cs typeface="Times New Roman"/>
                        </a:rPr>
                        <a:t>Plastica</a:t>
                      </a:r>
                      <a:endParaRPr lang="it-IT" sz="1200" b="1"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50" dirty="0">
                          <a:solidFill>
                            <a:srgbClr val="000000"/>
                          </a:solidFill>
                          <a:latin typeface="Times New Roman"/>
                          <a:ea typeface="Times New Roman"/>
                          <a:cs typeface="Times New Roman"/>
                        </a:rPr>
                        <a:t>20 01 39</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en-US" sz="1000" kern="50" dirty="0">
                          <a:solidFill>
                            <a:srgbClr val="000000"/>
                          </a:solidFill>
                          <a:latin typeface="Times New Roman"/>
                          <a:ea typeface="Times New Roman"/>
                          <a:cs typeface="Times New Roman"/>
                        </a:rPr>
                        <a:t>10.0</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100">
                <a:tc vMerge="1">
                  <a:txBody>
                    <a:bodyPr/>
                    <a:lstStyle/>
                    <a:p>
                      <a:endParaRPr lang="it-IT"/>
                    </a:p>
                  </a:txBody>
                  <a:tcPr/>
                </a:tc>
                <a:tc vMerge="1">
                  <a:txBody>
                    <a:bodyPr/>
                    <a:lstStyle/>
                    <a:p>
                      <a:endParaRPr lang="it-IT"/>
                    </a:p>
                  </a:txBody>
                  <a:tcPr/>
                </a:tc>
                <a:tc>
                  <a:txBody>
                    <a:bodyPr/>
                    <a:lstStyle/>
                    <a:p>
                      <a:pPr algn="ctr">
                        <a:spcAft>
                          <a:spcPts val="0"/>
                        </a:spcAft>
                      </a:pPr>
                      <a:r>
                        <a:rPr lang="en-US" sz="1000" kern="50" dirty="0">
                          <a:solidFill>
                            <a:srgbClr val="000000"/>
                          </a:solidFill>
                          <a:latin typeface="Times New Roman"/>
                          <a:ea typeface="Times New Roman"/>
                          <a:cs typeface="Times New Roman"/>
                        </a:rPr>
                        <a:t>15 01 02</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it-IT"/>
                    </a:p>
                  </a:txBody>
                  <a:tcPr/>
                </a:tc>
              </a:tr>
              <a:tr h="48260">
                <a:tc vMerge="1">
                  <a:txBody>
                    <a:bodyPr/>
                    <a:lstStyle/>
                    <a:p>
                      <a:endParaRPr lang="it-IT"/>
                    </a:p>
                  </a:txBody>
                  <a:tcPr/>
                </a:tc>
                <a:tc rowSpan="2">
                  <a:txBody>
                    <a:bodyPr/>
                    <a:lstStyle/>
                    <a:p>
                      <a:pPr algn="ctr">
                        <a:spcAft>
                          <a:spcPts val="0"/>
                        </a:spcAft>
                      </a:pPr>
                      <a:r>
                        <a:rPr lang="en-US" sz="1000" b="1" kern="50" dirty="0">
                          <a:solidFill>
                            <a:srgbClr val="000000"/>
                          </a:solidFill>
                          <a:latin typeface="Times New Roman"/>
                          <a:ea typeface="Times New Roman"/>
                          <a:cs typeface="Times New Roman"/>
                        </a:rPr>
                        <a:t>Carta</a:t>
                      </a:r>
                      <a:endParaRPr lang="it-IT" sz="1200" b="1"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50" dirty="0">
                          <a:solidFill>
                            <a:srgbClr val="000000"/>
                          </a:solidFill>
                          <a:latin typeface="Times New Roman"/>
                          <a:ea typeface="Times New Roman"/>
                          <a:cs typeface="Times New Roman"/>
                        </a:rPr>
                        <a:t>20 01 01</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en-US" sz="1000" kern="50" dirty="0">
                          <a:solidFill>
                            <a:srgbClr val="000000"/>
                          </a:solidFill>
                          <a:latin typeface="Times New Roman"/>
                          <a:ea typeface="Times New Roman"/>
                          <a:cs typeface="Times New Roman"/>
                        </a:rPr>
                        <a:t>3.0</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8105">
                <a:tc vMerge="1">
                  <a:txBody>
                    <a:bodyPr/>
                    <a:lstStyle/>
                    <a:p>
                      <a:endParaRPr lang="it-IT"/>
                    </a:p>
                  </a:txBody>
                  <a:tcPr/>
                </a:tc>
                <a:tc vMerge="1">
                  <a:txBody>
                    <a:bodyPr/>
                    <a:lstStyle/>
                    <a:p>
                      <a:endParaRPr lang="it-IT"/>
                    </a:p>
                  </a:txBody>
                  <a:tcPr/>
                </a:tc>
                <a:tc>
                  <a:txBody>
                    <a:bodyPr/>
                    <a:lstStyle/>
                    <a:p>
                      <a:pPr algn="ctr">
                        <a:spcAft>
                          <a:spcPts val="0"/>
                        </a:spcAft>
                      </a:pPr>
                      <a:r>
                        <a:rPr lang="en-US" sz="1000" kern="50" dirty="0">
                          <a:solidFill>
                            <a:srgbClr val="000000"/>
                          </a:solidFill>
                          <a:latin typeface="Times New Roman"/>
                          <a:ea typeface="Times New Roman"/>
                          <a:cs typeface="Times New Roman"/>
                        </a:rPr>
                        <a:t>15 01 01</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it-IT"/>
                    </a:p>
                  </a:txBody>
                  <a:tcPr/>
                </a:tc>
              </a:tr>
              <a:tr h="88900">
                <a:tc vMerge="1">
                  <a:txBody>
                    <a:bodyPr/>
                    <a:lstStyle/>
                    <a:p>
                      <a:endParaRPr lang="it-IT"/>
                    </a:p>
                  </a:txBody>
                  <a:tcPr/>
                </a:tc>
                <a:tc rowSpan="2">
                  <a:txBody>
                    <a:bodyPr/>
                    <a:lstStyle/>
                    <a:p>
                      <a:pPr algn="ctr">
                        <a:spcAft>
                          <a:spcPts val="0"/>
                        </a:spcAft>
                      </a:pPr>
                      <a:r>
                        <a:rPr lang="en-US" sz="1000" b="1" kern="50" dirty="0">
                          <a:solidFill>
                            <a:srgbClr val="000000"/>
                          </a:solidFill>
                          <a:latin typeface="Times New Roman"/>
                          <a:ea typeface="Times New Roman"/>
                          <a:cs typeface="Times New Roman"/>
                        </a:rPr>
                        <a:t>Vetro</a:t>
                      </a:r>
                      <a:endParaRPr lang="it-IT" sz="1200" b="1"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50" dirty="0">
                          <a:solidFill>
                            <a:srgbClr val="000000"/>
                          </a:solidFill>
                          <a:latin typeface="Times New Roman"/>
                          <a:ea typeface="Times New Roman"/>
                          <a:cs typeface="Times New Roman"/>
                        </a:rPr>
                        <a:t>20 01 02</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en-US" sz="1000" kern="50" dirty="0">
                          <a:solidFill>
                            <a:srgbClr val="000000"/>
                          </a:solidFill>
                          <a:latin typeface="Times New Roman"/>
                          <a:ea typeface="Times New Roman"/>
                          <a:cs typeface="Times New Roman"/>
                        </a:rPr>
                        <a:t>80.0</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3185">
                <a:tc vMerge="1">
                  <a:txBody>
                    <a:bodyPr/>
                    <a:lstStyle/>
                    <a:p>
                      <a:endParaRPr lang="it-IT"/>
                    </a:p>
                  </a:txBody>
                  <a:tcPr/>
                </a:tc>
                <a:tc vMerge="1">
                  <a:txBody>
                    <a:bodyPr/>
                    <a:lstStyle/>
                    <a:p>
                      <a:endParaRPr lang="it-IT"/>
                    </a:p>
                  </a:txBody>
                  <a:tcPr/>
                </a:tc>
                <a:tc>
                  <a:txBody>
                    <a:bodyPr/>
                    <a:lstStyle/>
                    <a:p>
                      <a:pPr algn="ctr">
                        <a:spcAft>
                          <a:spcPts val="0"/>
                        </a:spcAft>
                      </a:pPr>
                      <a:r>
                        <a:rPr lang="en-US" sz="1000" kern="50" dirty="0">
                          <a:solidFill>
                            <a:srgbClr val="000000"/>
                          </a:solidFill>
                          <a:latin typeface="Times New Roman"/>
                          <a:ea typeface="Times New Roman"/>
                          <a:cs typeface="Times New Roman"/>
                        </a:rPr>
                        <a:t>15 01 07</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it-IT"/>
                    </a:p>
                  </a:txBody>
                  <a:tcPr/>
                </a:tc>
              </a:tr>
              <a:tr h="52070">
                <a:tc vMerge="1">
                  <a:txBody>
                    <a:bodyPr/>
                    <a:lstStyle/>
                    <a:p>
                      <a:endParaRPr lang="it-IT"/>
                    </a:p>
                  </a:txBody>
                  <a:tcPr/>
                </a:tc>
                <a:tc rowSpan="2">
                  <a:txBody>
                    <a:bodyPr/>
                    <a:lstStyle/>
                    <a:p>
                      <a:pPr algn="ctr">
                        <a:spcAft>
                          <a:spcPts val="0"/>
                        </a:spcAft>
                      </a:pPr>
                      <a:r>
                        <a:rPr lang="en-US" sz="1000" b="1" kern="50" dirty="0">
                          <a:solidFill>
                            <a:srgbClr val="000000"/>
                          </a:solidFill>
                          <a:latin typeface="Times New Roman"/>
                          <a:ea typeface="Times New Roman"/>
                          <a:cs typeface="Times New Roman"/>
                        </a:rPr>
                        <a:t>Lattine</a:t>
                      </a:r>
                      <a:endParaRPr lang="it-IT" sz="1200" b="1"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50" dirty="0">
                          <a:solidFill>
                            <a:srgbClr val="000000"/>
                          </a:solidFill>
                          <a:latin typeface="Times New Roman"/>
                          <a:ea typeface="Times New Roman"/>
                          <a:cs typeface="Times New Roman"/>
                        </a:rPr>
                        <a:t>20 01 40</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en-US" sz="1000" kern="50" dirty="0">
                          <a:solidFill>
                            <a:srgbClr val="000000"/>
                          </a:solidFill>
                          <a:latin typeface="Times New Roman"/>
                          <a:ea typeface="Times New Roman"/>
                          <a:cs typeface="Times New Roman"/>
                        </a:rPr>
                        <a:t>3.0</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100">
                <a:tc vMerge="1">
                  <a:txBody>
                    <a:bodyPr/>
                    <a:lstStyle/>
                    <a:p>
                      <a:endParaRPr lang="it-IT"/>
                    </a:p>
                  </a:txBody>
                  <a:tcPr/>
                </a:tc>
                <a:tc vMerge="1">
                  <a:txBody>
                    <a:bodyPr/>
                    <a:lstStyle/>
                    <a:p>
                      <a:endParaRPr lang="it-IT"/>
                    </a:p>
                  </a:txBody>
                  <a:tcPr/>
                </a:tc>
                <a:tc>
                  <a:txBody>
                    <a:bodyPr/>
                    <a:lstStyle/>
                    <a:p>
                      <a:pPr algn="ctr">
                        <a:spcAft>
                          <a:spcPts val="0"/>
                        </a:spcAft>
                      </a:pPr>
                      <a:r>
                        <a:rPr lang="en-US" sz="1000" kern="50" dirty="0">
                          <a:solidFill>
                            <a:srgbClr val="000000"/>
                          </a:solidFill>
                          <a:latin typeface="Times New Roman"/>
                          <a:ea typeface="Times New Roman"/>
                          <a:cs typeface="Times New Roman"/>
                        </a:rPr>
                        <a:t>15 01 04</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it-IT"/>
                    </a:p>
                  </a:txBody>
                  <a:tcPr/>
                </a:tc>
              </a:tr>
              <a:tr h="38100">
                <a:tc vMerge="1">
                  <a:txBody>
                    <a:bodyPr/>
                    <a:lstStyle/>
                    <a:p>
                      <a:endParaRPr lang="it-IT"/>
                    </a:p>
                  </a:txBody>
                  <a:tcPr/>
                </a:tc>
                <a:tc>
                  <a:txBody>
                    <a:bodyPr/>
                    <a:lstStyle/>
                    <a:p>
                      <a:pPr algn="ctr">
                        <a:spcAft>
                          <a:spcPts val="0"/>
                        </a:spcAft>
                      </a:pPr>
                      <a:r>
                        <a:rPr lang="it-IT" sz="1000" b="1" kern="50" dirty="0">
                          <a:solidFill>
                            <a:srgbClr val="000000"/>
                          </a:solidFill>
                          <a:latin typeface="Times New Roman"/>
                          <a:ea typeface="Times New Roman"/>
                          <a:cs typeface="Times New Roman"/>
                        </a:rPr>
                        <a:t>Altro rifiuti urbani non differenziati</a:t>
                      </a:r>
                      <a:endParaRPr lang="it-IT" sz="1200" b="1"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50" dirty="0">
                          <a:solidFill>
                            <a:srgbClr val="000000"/>
                          </a:solidFill>
                          <a:latin typeface="Times New Roman"/>
                          <a:ea typeface="Times New Roman"/>
                          <a:cs typeface="Times New Roman"/>
                        </a:rPr>
                        <a:t>20 03 01</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kern="50" dirty="0" smtClean="0">
                          <a:solidFill>
                            <a:srgbClr val="000000"/>
                          </a:solidFill>
                          <a:latin typeface="Times New Roman"/>
                          <a:ea typeface="Times New Roman"/>
                          <a:cs typeface="Times New Roman"/>
                        </a:rPr>
                        <a:t>5.0</a:t>
                      </a:r>
                      <a:endParaRPr lang="it-IT" sz="1200" kern="50" dirty="0">
                        <a:solidFill>
                          <a:srgbClr val="000000"/>
                        </a:solidFill>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5677" name="Rettangolo 13"/>
          <p:cNvSpPr>
            <a:spLocks noChangeArrowheads="1"/>
          </p:cNvSpPr>
          <p:nvPr/>
        </p:nvSpPr>
        <p:spPr bwMode="auto">
          <a:xfrm>
            <a:off x="4572000" y="3284538"/>
            <a:ext cx="4321175" cy="2801937"/>
          </a:xfrm>
          <a:prstGeom prst="rect">
            <a:avLst/>
          </a:prstGeom>
          <a:noFill/>
          <a:ln w="9525">
            <a:noFill/>
            <a:miter lim="800000"/>
            <a:headEnd/>
            <a:tailEnd/>
          </a:ln>
        </p:spPr>
        <p:txBody>
          <a:bodyPr>
            <a:spAutoFit/>
          </a:bodyPr>
          <a:lstStyle/>
          <a:p>
            <a:pPr algn="just"/>
            <a:r>
              <a:rPr lang="it-IT" sz="2200" b="1">
                <a:latin typeface="StempelGaramond Roman"/>
                <a:ea typeface="Arial" charset="0"/>
                <a:cs typeface="Zires"/>
              </a:rPr>
              <a:t>Capitolo 2 - </a:t>
            </a:r>
            <a:r>
              <a:rPr lang="it-IT" sz="2200" b="1" i="1">
                <a:latin typeface="StempelGaramond Roman"/>
                <a:ea typeface="Arial" charset="0"/>
                <a:cs typeface="Zires"/>
              </a:rPr>
              <a:t>Quadro normativo e classificazioni</a:t>
            </a:r>
            <a:r>
              <a:rPr lang="it-IT" sz="2200" b="1">
                <a:latin typeface="StempelGaramond Roman"/>
                <a:ea typeface="Arial" charset="0"/>
                <a:cs typeface="Zires"/>
              </a:rPr>
              <a:t> - effettua un’analisi delle norme settoriali di riferimento nonché una classificazione dei rifiuti prodotti in ambito portuale in base al sistema CER (Catalogo Europeo dei Rifiuti).</a:t>
            </a:r>
            <a:endParaRPr lang="it-IT" sz="2200">
              <a:ea typeface="Arial" charset="0"/>
              <a:cs typeface="Zires"/>
            </a:endParaRPr>
          </a:p>
        </p:txBody>
      </p:sp>
      <p:pic>
        <p:nvPicPr>
          <p:cNvPr id="25678" name="Picture 3" descr="LogoARPAC_NEW"/>
          <p:cNvPicPr>
            <a:picLocks noChangeAspect="1" noChangeArrowheads="1"/>
          </p:cNvPicPr>
          <p:nvPr/>
        </p:nvPicPr>
        <p:blipFill>
          <a:blip r:embed="rId4" cstate="print"/>
          <a:srcRect/>
          <a:stretch>
            <a:fillRect/>
          </a:stretch>
        </p:blipFill>
        <p:spPr bwMode="auto">
          <a:xfrm>
            <a:off x="7235825" y="115888"/>
            <a:ext cx="676275" cy="919162"/>
          </a:xfrm>
          <a:prstGeom prst="rect">
            <a:avLst/>
          </a:prstGeom>
          <a:noFill/>
          <a:ln w="9525">
            <a:noFill/>
            <a:miter lim="800000"/>
            <a:headEnd/>
            <a:tailEnd/>
          </a:ln>
        </p:spPr>
      </p:pic>
      <p:sp>
        <p:nvSpPr>
          <p:cNvPr id="25679" name="Rectangle 7"/>
          <p:cNvSpPr>
            <a:spLocks noChangeArrowheads="1"/>
          </p:cNvSpPr>
          <p:nvPr/>
        </p:nvSpPr>
        <p:spPr bwMode="auto">
          <a:xfrm>
            <a:off x="3203575" y="1052513"/>
            <a:ext cx="2917825" cy="1008062"/>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subTitle" idx="1"/>
          </p:nvPr>
        </p:nvSpPr>
        <p:spPr>
          <a:xfrm>
            <a:off x="250825" y="1989138"/>
            <a:ext cx="8642350" cy="504825"/>
          </a:xfrm>
        </p:spPr>
        <p:txBody>
          <a:bodyPr/>
          <a:lstStyle/>
          <a:p>
            <a:pPr eaLnBrk="1" hangingPunct="1"/>
            <a:r>
              <a:rPr lang="it-IT" sz="2600" b="1" smtClean="0">
                <a:latin typeface="StempelGaramond Roman"/>
              </a:rPr>
              <a:t>Contenuti del Documento di indirizzo </a:t>
            </a:r>
          </a:p>
        </p:txBody>
      </p:sp>
      <p:sp>
        <p:nvSpPr>
          <p:cNvPr id="26626"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26627"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26628"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26629"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26630" name="Picture 12"/>
          <p:cNvPicPr>
            <a:picLocks noChangeAspect="1" noChangeArrowheads="1"/>
          </p:cNvPicPr>
          <p:nvPr/>
        </p:nvPicPr>
        <p:blipFill>
          <a:blip r:embed="rId3" cstate="print"/>
          <a:srcRect/>
          <a:stretch>
            <a:fillRect/>
          </a:stretch>
        </p:blipFill>
        <p:spPr bwMode="auto">
          <a:xfrm>
            <a:off x="4211638" y="115888"/>
            <a:ext cx="889000" cy="866775"/>
          </a:xfrm>
          <a:prstGeom prst="rect">
            <a:avLst/>
          </a:prstGeom>
          <a:noFill/>
          <a:ln w="9525">
            <a:noFill/>
            <a:miter lim="800000"/>
            <a:headEnd/>
            <a:tailEnd/>
          </a:ln>
        </p:spPr>
      </p:pic>
      <p:sp>
        <p:nvSpPr>
          <p:cNvPr id="26631" name="Rettangolo 11"/>
          <p:cNvSpPr>
            <a:spLocks noChangeArrowheads="1"/>
          </p:cNvSpPr>
          <p:nvPr/>
        </p:nvSpPr>
        <p:spPr bwMode="auto">
          <a:xfrm>
            <a:off x="4572000" y="2492375"/>
            <a:ext cx="4572000" cy="4278313"/>
          </a:xfrm>
          <a:prstGeom prst="rect">
            <a:avLst/>
          </a:prstGeom>
          <a:noFill/>
          <a:ln w="9525">
            <a:noFill/>
            <a:miter lim="800000"/>
            <a:headEnd/>
            <a:tailEnd/>
          </a:ln>
        </p:spPr>
        <p:txBody>
          <a:bodyPr>
            <a:spAutoFit/>
          </a:bodyPr>
          <a:lstStyle/>
          <a:p>
            <a:pPr algn="just"/>
            <a:r>
              <a:rPr lang="it-IT" b="1">
                <a:latin typeface="StempelGaramond Roman"/>
                <a:ea typeface="Arial" charset="0"/>
                <a:cs typeface="Zires"/>
              </a:rPr>
              <a:t>Il Capitolo 3 - </a:t>
            </a:r>
            <a:r>
              <a:rPr lang="it-IT" b="1" i="1">
                <a:latin typeface="StempelGaramond Roman"/>
                <a:ea typeface="Arial" charset="0"/>
                <a:cs typeface="Zires"/>
              </a:rPr>
              <a:t>Il piano di raccolta e di gestione dei rifiuti portuali</a:t>
            </a:r>
            <a:r>
              <a:rPr lang="it-IT" b="1">
                <a:latin typeface="StempelGaramond Roman"/>
                <a:ea typeface="Arial" charset="0"/>
                <a:cs typeface="Zires"/>
              </a:rPr>
              <a:t> -  riporta indirizzi puntuali sulle modalità di elaborazione del piano di raccolta e di gestione dei rifiuti portuali. </a:t>
            </a:r>
          </a:p>
          <a:p>
            <a:pPr algn="just"/>
            <a:r>
              <a:rPr lang="it-IT" b="1">
                <a:latin typeface="StempelGaramond Roman"/>
                <a:ea typeface="Arial" charset="0"/>
                <a:cs typeface="Zires"/>
              </a:rPr>
              <a:t>Tale capitolo, adattato e aggiornato alle specifiche peculiarità della portualità Campana, è stato modulato sulla scorta delle indicazioni contenute nelle “</a:t>
            </a:r>
            <a:r>
              <a:rPr lang="it-IT" b="1" i="1">
                <a:latin typeface="StempelGaramond Roman"/>
                <a:ea typeface="Arial" charset="0"/>
                <a:cs typeface="Zires"/>
              </a:rPr>
              <a:t>Linee guida sulla regolamentazione della gestione sostenibile dei rifiuti e l’applicazione della responsabilità etico-sociale nei porti</a:t>
            </a:r>
            <a:r>
              <a:rPr lang="it-IT" b="1">
                <a:latin typeface="StempelGaramond Roman"/>
                <a:ea typeface="Arial" charset="0"/>
                <a:cs typeface="Zires"/>
              </a:rPr>
              <a:t>”, </a:t>
            </a:r>
            <a:r>
              <a:rPr lang="it-IT" sz="1400" b="1">
                <a:latin typeface="StempelGaramond Roman"/>
                <a:ea typeface="Arial" charset="0"/>
                <a:cs typeface="Zires"/>
              </a:rPr>
              <a:t>realizzate nel 2006, attraverso il progetto promosso dalla Regione Marche denominato “WAP - Waste Management in the Adriatic Ports”, all’interno della programmazione comunitaria Interreg III.</a:t>
            </a:r>
          </a:p>
        </p:txBody>
      </p:sp>
      <p:pic>
        <p:nvPicPr>
          <p:cNvPr id="26632" name="Picture 13"/>
          <p:cNvPicPr>
            <a:picLocks noChangeAspect="1" noChangeArrowheads="1"/>
          </p:cNvPicPr>
          <p:nvPr/>
        </p:nvPicPr>
        <p:blipFill>
          <a:blip r:embed="rId4" cstate="print"/>
          <a:srcRect/>
          <a:stretch>
            <a:fillRect/>
          </a:stretch>
        </p:blipFill>
        <p:spPr bwMode="auto">
          <a:xfrm>
            <a:off x="611188" y="2636838"/>
            <a:ext cx="3832225" cy="3248025"/>
          </a:xfrm>
          <a:prstGeom prst="rect">
            <a:avLst/>
          </a:prstGeom>
          <a:noFill/>
          <a:ln w="9525">
            <a:noFill/>
            <a:miter lim="800000"/>
            <a:headEnd/>
            <a:tailEnd/>
          </a:ln>
        </p:spPr>
      </p:pic>
      <p:pic>
        <p:nvPicPr>
          <p:cNvPr id="26633" name="Picture 3" descr="LogoARPAC_NEW"/>
          <p:cNvPicPr>
            <a:picLocks noChangeAspect="1" noChangeArrowheads="1"/>
          </p:cNvPicPr>
          <p:nvPr/>
        </p:nvPicPr>
        <p:blipFill>
          <a:blip r:embed="rId5" cstate="print"/>
          <a:srcRect/>
          <a:stretch>
            <a:fillRect/>
          </a:stretch>
        </p:blipFill>
        <p:spPr bwMode="auto">
          <a:xfrm>
            <a:off x="7235825" y="115888"/>
            <a:ext cx="676275" cy="919162"/>
          </a:xfrm>
          <a:prstGeom prst="rect">
            <a:avLst/>
          </a:prstGeom>
          <a:noFill/>
          <a:ln w="9525">
            <a:noFill/>
            <a:miter lim="800000"/>
            <a:headEnd/>
            <a:tailEnd/>
          </a:ln>
        </p:spPr>
      </p:pic>
      <p:sp>
        <p:nvSpPr>
          <p:cNvPr id="26634" name="Rectangle 7"/>
          <p:cNvSpPr>
            <a:spLocks noChangeArrowheads="1"/>
          </p:cNvSpPr>
          <p:nvPr/>
        </p:nvSpPr>
        <p:spPr bwMode="auto">
          <a:xfrm>
            <a:off x="3203575" y="1052513"/>
            <a:ext cx="2917825" cy="1008062"/>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subTitle" idx="1"/>
          </p:nvPr>
        </p:nvSpPr>
        <p:spPr>
          <a:xfrm>
            <a:off x="107950" y="2565400"/>
            <a:ext cx="9036050" cy="503238"/>
          </a:xfrm>
        </p:spPr>
        <p:txBody>
          <a:bodyPr/>
          <a:lstStyle/>
          <a:p>
            <a:pPr algn="l" eaLnBrk="1" hangingPunct="1">
              <a:lnSpc>
                <a:spcPct val="80000"/>
              </a:lnSpc>
            </a:pPr>
            <a:r>
              <a:rPr lang="it-IT" sz="2400" b="1" smtClean="0">
                <a:latin typeface="StempelGaramond Roman"/>
                <a:cs typeface="Arial" charset="0"/>
              </a:rPr>
              <a:t>ALLEGATO 1 – Elenco dei possibili rifiuti prodotti dalle navi</a:t>
            </a:r>
          </a:p>
          <a:p>
            <a:pPr algn="l" eaLnBrk="1" hangingPunct="1">
              <a:lnSpc>
                <a:spcPct val="80000"/>
              </a:lnSpc>
            </a:pPr>
            <a:endParaRPr lang="it-IT" sz="2400" b="1" smtClean="0">
              <a:latin typeface="StempelGaramond Roman"/>
              <a:cs typeface="Arial" charset="0"/>
            </a:endParaRPr>
          </a:p>
        </p:txBody>
      </p:sp>
      <p:sp>
        <p:nvSpPr>
          <p:cNvPr id="27650"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27651"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27652"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27653"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27654" name="Picture 11"/>
          <p:cNvPicPr>
            <a:picLocks noGrp="1" noChangeAspect="1" noChangeArrowheads="1"/>
          </p:cNvPicPr>
          <p:nvPr>
            <p:ph type="ctrTitle"/>
          </p:nvPr>
        </p:nvPicPr>
        <p:blipFill>
          <a:blip r:embed="rId3" cstate="print"/>
          <a:srcRect/>
          <a:stretch>
            <a:fillRect/>
          </a:stretch>
        </p:blipFill>
        <p:spPr>
          <a:xfrm>
            <a:off x="4211638" y="115888"/>
            <a:ext cx="889000" cy="866775"/>
          </a:xfrm>
        </p:spPr>
      </p:pic>
      <p:sp>
        <p:nvSpPr>
          <p:cNvPr id="12" name="Rectangle 2"/>
          <p:cNvSpPr txBox="1">
            <a:spLocks noChangeArrowheads="1"/>
          </p:cNvSpPr>
          <p:nvPr/>
        </p:nvSpPr>
        <p:spPr bwMode="auto">
          <a:xfrm>
            <a:off x="323850" y="2060575"/>
            <a:ext cx="8642350" cy="504825"/>
          </a:xfrm>
          <a:prstGeom prst="rect">
            <a:avLst/>
          </a:prstGeom>
          <a:noFill/>
          <a:ln w="9525">
            <a:noFill/>
            <a:miter lim="800000"/>
            <a:headEnd/>
            <a:tailEnd/>
          </a:ln>
          <a:effectLst/>
        </p:spPr>
        <p:txBody>
          <a:bodyPr/>
          <a:lstStyle/>
          <a:p>
            <a:pPr algn="ctr">
              <a:spcBef>
                <a:spcPct val="20000"/>
              </a:spcBef>
              <a:defRPr/>
            </a:pPr>
            <a:r>
              <a:rPr lang="it-IT" sz="2600" b="1" kern="0" dirty="0">
                <a:latin typeface="StempelGaramond Roman" pitchFamily="18" charset="0"/>
                <a:cs typeface="+mn-cs"/>
              </a:rPr>
              <a:t>Contenuti del Documento di indirizzo </a:t>
            </a:r>
          </a:p>
        </p:txBody>
      </p:sp>
      <p:pic>
        <p:nvPicPr>
          <p:cNvPr id="27656" name="Picture 2"/>
          <p:cNvPicPr>
            <a:picLocks noChangeAspect="1" noChangeArrowheads="1"/>
          </p:cNvPicPr>
          <p:nvPr/>
        </p:nvPicPr>
        <p:blipFill>
          <a:blip r:embed="rId4" cstate="print"/>
          <a:srcRect/>
          <a:stretch>
            <a:fillRect/>
          </a:stretch>
        </p:blipFill>
        <p:spPr bwMode="auto">
          <a:xfrm>
            <a:off x="1258888" y="2997200"/>
            <a:ext cx="2881312" cy="3732213"/>
          </a:xfrm>
          <a:prstGeom prst="rect">
            <a:avLst/>
          </a:prstGeom>
          <a:noFill/>
          <a:ln w="9525">
            <a:noFill/>
            <a:miter lim="800000"/>
            <a:headEnd/>
            <a:tailEnd/>
          </a:ln>
        </p:spPr>
      </p:pic>
      <p:sp>
        <p:nvSpPr>
          <p:cNvPr id="27657" name="Rettangolo 12"/>
          <p:cNvSpPr>
            <a:spLocks noChangeArrowheads="1"/>
          </p:cNvSpPr>
          <p:nvPr/>
        </p:nvSpPr>
        <p:spPr bwMode="auto">
          <a:xfrm>
            <a:off x="4500563" y="2997200"/>
            <a:ext cx="4248150" cy="3692525"/>
          </a:xfrm>
          <a:prstGeom prst="rect">
            <a:avLst/>
          </a:prstGeom>
          <a:noFill/>
          <a:ln w="9525">
            <a:noFill/>
            <a:miter lim="800000"/>
            <a:headEnd/>
            <a:tailEnd/>
          </a:ln>
        </p:spPr>
        <p:txBody>
          <a:bodyPr>
            <a:spAutoFit/>
          </a:bodyPr>
          <a:lstStyle/>
          <a:p>
            <a:pPr algn="just"/>
            <a:r>
              <a:rPr lang="it-IT" b="1">
                <a:latin typeface="StempelGaramond Roman"/>
                <a:ea typeface="Arial" charset="0"/>
                <a:cs typeface="Zires"/>
              </a:rPr>
              <a:t>Detto Allegato è stato sviluppato sulla scorta della normativa vigente,  dei documenti presenti  in bibliografia in merito ad esperienze analoghe, nonché alle preziose esperienze degli Ufficiali della Capitaneria di Porto e  dell’ARPAC. Consentendo così di elaborare un elenco quanto mai esaustivo di pratico ed immediato uso che consente di tradurre semplicemente il termine di uso comune e/o marinaresco del rifiuto in un codice C.E.R.</a:t>
            </a:r>
            <a:endParaRPr lang="it-IT" sz="1400" b="1">
              <a:latin typeface="StempelGaramond Roman"/>
              <a:ea typeface="Arial" charset="0"/>
              <a:cs typeface="Zires"/>
            </a:endParaRPr>
          </a:p>
        </p:txBody>
      </p:sp>
      <p:pic>
        <p:nvPicPr>
          <p:cNvPr id="27658" name="Picture 3" descr="LogoARPAC_NEW"/>
          <p:cNvPicPr>
            <a:picLocks noChangeAspect="1" noChangeArrowheads="1"/>
          </p:cNvPicPr>
          <p:nvPr/>
        </p:nvPicPr>
        <p:blipFill>
          <a:blip r:embed="rId5" cstate="print"/>
          <a:srcRect/>
          <a:stretch>
            <a:fillRect/>
          </a:stretch>
        </p:blipFill>
        <p:spPr bwMode="auto">
          <a:xfrm>
            <a:off x="7235825" y="115888"/>
            <a:ext cx="676275" cy="919162"/>
          </a:xfrm>
          <a:prstGeom prst="rect">
            <a:avLst/>
          </a:prstGeom>
          <a:noFill/>
          <a:ln w="9525">
            <a:noFill/>
            <a:miter lim="800000"/>
            <a:headEnd/>
            <a:tailEnd/>
          </a:ln>
        </p:spPr>
      </p:pic>
      <p:sp>
        <p:nvSpPr>
          <p:cNvPr id="27659" name="Rectangle 7"/>
          <p:cNvSpPr>
            <a:spLocks noChangeArrowheads="1"/>
          </p:cNvSpPr>
          <p:nvPr/>
        </p:nvSpPr>
        <p:spPr bwMode="auto">
          <a:xfrm>
            <a:off x="3203575" y="1052513"/>
            <a:ext cx="2917825" cy="1008062"/>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subTitle" idx="1"/>
          </p:nvPr>
        </p:nvSpPr>
        <p:spPr>
          <a:xfrm>
            <a:off x="611188" y="2276475"/>
            <a:ext cx="8785225" cy="936625"/>
          </a:xfrm>
        </p:spPr>
        <p:txBody>
          <a:bodyPr/>
          <a:lstStyle/>
          <a:p>
            <a:pPr algn="l" eaLnBrk="1" hangingPunct="1">
              <a:lnSpc>
                <a:spcPct val="80000"/>
              </a:lnSpc>
            </a:pPr>
            <a:endParaRPr lang="it-IT" sz="2400" b="1" smtClean="0">
              <a:latin typeface="StempelGaramond Roman"/>
              <a:cs typeface="Arial" charset="0"/>
            </a:endParaRPr>
          </a:p>
          <a:p>
            <a:pPr algn="l" eaLnBrk="1" hangingPunct="1">
              <a:lnSpc>
                <a:spcPct val="80000"/>
              </a:lnSpc>
            </a:pPr>
            <a:r>
              <a:rPr lang="it-IT" sz="2400" b="1" smtClean="0">
                <a:latin typeface="StempelGaramond Roman"/>
                <a:cs typeface="Arial" charset="0"/>
              </a:rPr>
              <a:t>ALLEGATO 2 – Fac-simile del modulo di notifica</a:t>
            </a:r>
          </a:p>
          <a:p>
            <a:pPr algn="l" eaLnBrk="1" hangingPunct="1">
              <a:lnSpc>
                <a:spcPct val="80000"/>
              </a:lnSpc>
            </a:pPr>
            <a:endParaRPr lang="it-IT" sz="2400" b="1" smtClean="0">
              <a:latin typeface="StempelGaramond Roman"/>
              <a:cs typeface="Arial" charset="0"/>
            </a:endParaRPr>
          </a:p>
        </p:txBody>
      </p:sp>
      <p:sp>
        <p:nvSpPr>
          <p:cNvPr id="28674"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28675"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28676"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28677"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28678" name="Picture 11"/>
          <p:cNvPicPr>
            <a:picLocks noGrp="1" noChangeAspect="1" noChangeArrowheads="1"/>
          </p:cNvPicPr>
          <p:nvPr>
            <p:ph type="ctrTitle"/>
          </p:nvPr>
        </p:nvPicPr>
        <p:blipFill>
          <a:blip r:embed="rId3" cstate="print"/>
          <a:srcRect/>
          <a:stretch>
            <a:fillRect/>
          </a:stretch>
        </p:blipFill>
        <p:spPr>
          <a:xfrm>
            <a:off x="4211638" y="115888"/>
            <a:ext cx="889000" cy="866775"/>
          </a:xfrm>
        </p:spPr>
      </p:pic>
      <p:sp>
        <p:nvSpPr>
          <p:cNvPr id="12" name="Rectangle 2"/>
          <p:cNvSpPr txBox="1">
            <a:spLocks noChangeArrowheads="1"/>
          </p:cNvSpPr>
          <p:nvPr/>
        </p:nvSpPr>
        <p:spPr bwMode="auto">
          <a:xfrm>
            <a:off x="250825" y="2133600"/>
            <a:ext cx="8642350" cy="503238"/>
          </a:xfrm>
          <a:prstGeom prst="rect">
            <a:avLst/>
          </a:prstGeom>
          <a:noFill/>
          <a:ln w="9525">
            <a:noFill/>
            <a:miter lim="800000"/>
            <a:headEnd/>
            <a:tailEnd/>
          </a:ln>
          <a:effectLst/>
        </p:spPr>
        <p:txBody>
          <a:bodyPr/>
          <a:lstStyle/>
          <a:p>
            <a:pPr algn="ctr">
              <a:spcBef>
                <a:spcPct val="20000"/>
              </a:spcBef>
              <a:defRPr/>
            </a:pPr>
            <a:r>
              <a:rPr lang="it-IT" sz="2600" b="1" kern="0" dirty="0">
                <a:latin typeface="StempelGaramond Roman" pitchFamily="18" charset="0"/>
                <a:cs typeface="+mn-cs"/>
              </a:rPr>
              <a:t>Contenuti del Documento di indirizzo </a:t>
            </a:r>
          </a:p>
        </p:txBody>
      </p:sp>
      <p:sp>
        <p:nvSpPr>
          <p:cNvPr id="28680" name="Rettangolo 12"/>
          <p:cNvSpPr>
            <a:spLocks noChangeArrowheads="1"/>
          </p:cNvSpPr>
          <p:nvPr/>
        </p:nvSpPr>
        <p:spPr bwMode="auto">
          <a:xfrm>
            <a:off x="4895850" y="3860800"/>
            <a:ext cx="3636963" cy="1477963"/>
          </a:xfrm>
          <a:prstGeom prst="rect">
            <a:avLst/>
          </a:prstGeom>
          <a:noFill/>
          <a:ln w="9525">
            <a:noFill/>
            <a:miter lim="800000"/>
            <a:headEnd/>
            <a:tailEnd/>
          </a:ln>
        </p:spPr>
        <p:txBody>
          <a:bodyPr>
            <a:spAutoFit/>
          </a:bodyPr>
          <a:lstStyle/>
          <a:p>
            <a:pPr algn="just"/>
            <a:r>
              <a:rPr lang="it-IT" b="1">
                <a:latin typeface="StempelGaramond Roman"/>
                <a:ea typeface="Arial" charset="0"/>
                <a:cs typeface="Zires"/>
              </a:rPr>
              <a:t>L’inoltro formale della notifica non è obbligatoria per le imbarcazioni da diporto e per i Pescherecci così come previsto dalla vigente normativa</a:t>
            </a:r>
            <a:endParaRPr lang="it-IT" sz="1400" b="1">
              <a:latin typeface="StempelGaramond Roman"/>
              <a:ea typeface="Arial" charset="0"/>
              <a:cs typeface="Zires"/>
            </a:endParaRPr>
          </a:p>
        </p:txBody>
      </p:sp>
      <p:pic>
        <p:nvPicPr>
          <p:cNvPr id="28681" name="Picture 12"/>
          <p:cNvPicPr>
            <a:picLocks noChangeAspect="1" noChangeArrowheads="1"/>
          </p:cNvPicPr>
          <p:nvPr/>
        </p:nvPicPr>
        <p:blipFill>
          <a:blip r:embed="rId4" cstate="print"/>
          <a:srcRect/>
          <a:stretch>
            <a:fillRect/>
          </a:stretch>
        </p:blipFill>
        <p:spPr bwMode="auto">
          <a:xfrm>
            <a:off x="1547813" y="3141663"/>
            <a:ext cx="2952750" cy="3505200"/>
          </a:xfrm>
          <a:prstGeom prst="rect">
            <a:avLst/>
          </a:prstGeom>
          <a:noFill/>
          <a:ln w="9525">
            <a:noFill/>
            <a:miter lim="800000"/>
            <a:headEnd/>
            <a:tailEnd/>
          </a:ln>
        </p:spPr>
      </p:pic>
      <p:pic>
        <p:nvPicPr>
          <p:cNvPr id="28682" name="Picture 3" descr="LogoARPAC_NEW"/>
          <p:cNvPicPr>
            <a:picLocks noChangeAspect="1" noChangeArrowheads="1"/>
          </p:cNvPicPr>
          <p:nvPr/>
        </p:nvPicPr>
        <p:blipFill>
          <a:blip r:embed="rId5" cstate="print"/>
          <a:srcRect/>
          <a:stretch>
            <a:fillRect/>
          </a:stretch>
        </p:blipFill>
        <p:spPr bwMode="auto">
          <a:xfrm>
            <a:off x="7235825" y="115888"/>
            <a:ext cx="676275" cy="919162"/>
          </a:xfrm>
          <a:prstGeom prst="rect">
            <a:avLst/>
          </a:prstGeom>
          <a:noFill/>
          <a:ln w="9525">
            <a:noFill/>
            <a:miter lim="800000"/>
            <a:headEnd/>
            <a:tailEnd/>
          </a:ln>
        </p:spPr>
      </p:pic>
      <p:sp>
        <p:nvSpPr>
          <p:cNvPr id="28683" name="Rectangle 7"/>
          <p:cNvSpPr>
            <a:spLocks noChangeArrowheads="1"/>
          </p:cNvSpPr>
          <p:nvPr/>
        </p:nvSpPr>
        <p:spPr bwMode="auto">
          <a:xfrm>
            <a:off x="3203575" y="1052513"/>
            <a:ext cx="2917825" cy="1008062"/>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subTitle" idx="1"/>
          </p:nvPr>
        </p:nvSpPr>
        <p:spPr>
          <a:xfrm>
            <a:off x="358775" y="2708275"/>
            <a:ext cx="8785225" cy="649288"/>
          </a:xfrm>
        </p:spPr>
        <p:txBody>
          <a:bodyPr/>
          <a:lstStyle/>
          <a:p>
            <a:pPr marL="2333625" indent="-2333625" algn="l" eaLnBrk="1" hangingPunct="1">
              <a:lnSpc>
                <a:spcPct val="80000"/>
              </a:lnSpc>
              <a:defRPr/>
            </a:pPr>
            <a:r>
              <a:rPr lang="it-IT" sz="2400" b="1" dirty="0" smtClean="0">
                <a:latin typeface="StempelGaramond Roman" pitchFamily="18" charset="0"/>
                <a:cs typeface="Arial" pitchFamily="34" charset="0"/>
              </a:rPr>
              <a:t>ALLEGATO 3 – Modalità di raccolta e di gestione dei rifiuti portuali</a:t>
            </a:r>
          </a:p>
          <a:p>
            <a:pPr algn="l" eaLnBrk="1" hangingPunct="1">
              <a:lnSpc>
                <a:spcPct val="80000"/>
              </a:lnSpc>
              <a:defRPr/>
            </a:pPr>
            <a:endParaRPr lang="it-IT" sz="2400" b="1" dirty="0" smtClean="0">
              <a:latin typeface="StempelGaramond Roman" pitchFamily="18" charset="0"/>
              <a:cs typeface="Arial" pitchFamily="34" charset="0"/>
            </a:endParaRPr>
          </a:p>
        </p:txBody>
      </p:sp>
      <p:sp>
        <p:nvSpPr>
          <p:cNvPr id="29698"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29699"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29700"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29701"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29702" name="Picture 11"/>
          <p:cNvPicPr>
            <a:picLocks noGrp="1" noChangeAspect="1" noChangeArrowheads="1"/>
          </p:cNvPicPr>
          <p:nvPr>
            <p:ph type="ctrTitle"/>
          </p:nvPr>
        </p:nvPicPr>
        <p:blipFill>
          <a:blip r:embed="rId3" cstate="print"/>
          <a:srcRect/>
          <a:stretch>
            <a:fillRect/>
          </a:stretch>
        </p:blipFill>
        <p:spPr>
          <a:xfrm>
            <a:off x="4211638" y="115888"/>
            <a:ext cx="889000" cy="866775"/>
          </a:xfrm>
        </p:spPr>
      </p:pic>
      <p:sp>
        <p:nvSpPr>
          <p:cNvPr id="12" name="Rectangle 2"/>
          <p:cNvSpPr txBox="1">
            <a:spLocks noChangeArrowheads="1"/>
          </p:cNvSpPr>
          <p:nvPr/>
        </p:nvSpPr>
        <p:spPr bwMode="auto">
          <a:xfrm>
            <a:off x="250825" y="2133600"/>
            <a:ext cx="8642350" cy="503238"/>
          </a:xfrm>
          <a:prstGeom prst="rect">
            <a:avLst/>
          </a:prstGeom>
          <a:noFill/>
          <a:ln w="9525">
            <a:noFill/>
            <a:miter lim="800000"/>
            <a:headEnd/>
            <a:tailEnd/>
          </a:ln>
          <a:effectLst/>
        </p:spPr>
        <p:txBody>
          <a:bodyPr/>
          <a:lstStyle/>
          <a:p>
            <a:pPr algn="ctr">
              <a:spcBef>
                <a:spcPct val="20000"/>
              </a:spcBef>
              <a:defRPr/>
            </a:pPr>
            <a:r>
              <a:rPr lang="it-IT" sz="2600" b="1" kern="0" dirty="0">
                <a:latin typeface="StempelGaramond Roman" pitchFamily="18" charset="0"/>
                <a:cs typeface="+mn-cs"/>
              </a:rPr>
              <a:t>Contenuti del Documento di indirizzo </a:t>
            </a:r>
          </a:p>
        </p:txBody>
      </p:sp>
      <p:sp>
        <p:nvSpPr>
          <p:cNvPr id="29704" name="Rettangolo 12"/>
          <p:cNvSpPr>
            <a:spLocks noChangeArrowheads="1"/>
          </p:cNvSpPr>
          <p:nvPr/>
        </p:nvSpPr>
        <p:spPr bwMode="auto">
          <a:xfrm>
            <a:off x="4895850" y="3860800"/>
            <a:ext cx="3636963" cy="1754188"/>
          </a:xfrm>
          <a:prstGeom prst="rect">
            <a:avLst/>
          </a:prstGeom>
          <a:noFill/>
          <a:ln w="9525">
            <a:noFill/>
            <a:miter lim="800000"/>
            <a:headEnd/>
            <a:tailEnd/>
          </a:ln>
        </p:spPr>
        <p:txBody>
          <a:bodyPr>
            <a:spAutoFit/>
          </a:bodyPr>
          <a:lstStyle/>
          <a:p>
            <a:pPr algn="just"/>
            <a:r>
              <a:rPr lang="it-IT" b="1">
                <a:latin typeface="StempelGaramond Roman"/>
                <a:ea typeface="Arial" charset="0"/>
                <a:cs typeface="Zires"/>
              </a:rPr>
              <a:t>Per le diverse macro categorie di rifiuti vengono descritte le Modalità di Differenziazione, di Conferimento, di Stoccaggio e la Destinazione Finale a cui dovranno essere avviati</a:t>
            </a:r>
            <a:endParaRPr lang="it-IT" sz="1400" b="1">
              <a:latin typeface="StempelGaramond Roman"/>
              <a:ea typeface="Arial" charset="0"/>
              <a:cs typeface="Zires"/>
            </a:endParaRPr>
          </a:p>
        </p:txBody>
      </p:sp>
      <p:pic>
        <p:nvPicPr>
          <p:cNvPr id="29705" name="Picture 3"/>
          <p:cNvPicPr>
            <a:picLocks noChangeAspect="1" noChangeArrowheads="1"/>
          </p:cNvPicPr>
          <p:nvPr/>
        </p:nvPicPr>
        <p:blipFill>
          <a:blip r:embed="rId4" cstate="print"/>
          <a:srcRect/>
          <a:stretch>
            <a:fillRect/>
          </a:stretch>
        </p:blipFill>
        <p:spPr bwMode="auto">
          <a:xfrm>
            <a:off x="684213" y="3422650"/>
            <a:ext cx="3527425" cy="3279775"/>
          </a:xfrm>
          <a:prstGeom prst="rect">
            <a:avLst/>
          </a:prstGeom>
          <a:noFill/>
          <a:ln w="9525">
            <a:noFill/>
            <a:miter lim="800000"/>
            <a:headEnd/>
            <a:tailEnd/>
          </a:ln>
        </p:spPr>
      </p:pic>
      <p:pic>
        <p:nvPicPr>
          <p:cNvPr id="29706" name="Picture 3" descr="LogoARPAC_NEW"/>
          <p:cNvPicPr>
            <a:picLocks noChangeAspect="1" noChangeArrowheads="1"/>
          </p:cNvPicPr>
          <p:nvPr/>
        </p:nvPicPr>
        <p:blipFill>
          <a:blip r:embed="rId5" cstate="print"/>
          <a:srcRect/>
          <a:stretch>
            <a:fillRect/>
          </a:stretch>
        </p:blipFill>
        <p:spPr bwMode="auto">
          <a:xfrm>
            <a:off x="7235825" y="115888"/>
            <a:ext cx="676275" cy="919162"/>
          </a:xfrm>
          <a:prstGeom prst="rect">
            <a:avLst/>
          </a:prstGeom>
          <a:noFill/>
          <a:ln w="9525">
            <a:noFill/>
            <a:miter lim="800000"/>
            <a:headEnd/>
            <a:tailEnd/>
          </a:ln>
        </p:spPr>
      </p:pic>
      <p:sp>
        <p:nvSpPr>
          <p:cNvPr id="29707" name="Rectangle 7"/>
          <p:cNvSpPr>
            <a:spLocks noChangeArrowheads="1"/>
          </p:cNvSpPr>
          <p:nvPr/>
        </p:nvSpPr>
        <p:spPr bwMode="auto">
          <a:xfrm>
            <a:off x="3203575" y="1052513"/>
            <a:ext cx="2917825" cy="1008062"/>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subTitle" idx="1"/>
          </p:nvPr>
        </p:nvSpPr>
        <p:spPr>
          <a:xfrm>
            <a:off x="358775" y="2708275"/>
            <a:ext cx="8785225" cy="433388"/>
          </a:xfrm>
        </p:spPr>
        <p:txBody>
          <a:bodyPr/>
          <a:lstStyle/>
          <a:p>
            <a:pPr algn="l" eaLnBrk="1" hangingPunct="1">
              <a:lnSpc>
                <a:spcPct val="80000"/>
              </a:lnSpc>
            </a:pPr>
            <a:r>
              <a:rPr lang="it-IT" sz="2400" b="1" smtClean="0">
                <a:latin typeface="StempelGaramond Roman"/>
                <a:cs typeface="Arial" charset="0"/>
              </a:rPr>
              <a:t>ALLEGATO 4 – Schema tipo di un “Buono di prestazione”</a:t>
            </a:r>
          </a:p>
          <a:p>
            <a:pPr algn="l" eaLnBrk="1" hangingPunct="1">
              <a:lnSpc>
                <a:spcPct val="80000"/>
              </a:lnSpc>
            </a:pPr>
            <a:endParaRPr lang="it-IT" sz="2400" b="1" smtClean="0">
              <a:latin typeface="StempelGaramond Roman"/>
              <a:cs typeface="Arial" charset="0"/>
            </a:endParaRPr>
          </a:p>
        </p:txBody>
      </p:sp>
      <p:sp>
        <p:nvSpPr>
          <p:cNvPr id="30722"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30723"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30724"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30725"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30726" name="Picture 11"/>
          <p:cNvPicPr>
            <a:picLocks noGrp="1" noChangeAspect="1" noChangeArrowheads="1"/>
          </p:cNvPicPr>
          <p:nvPr>
            <p:ph type="ctrTitle"/>
          </p:nvPr>
        </p:nvPicPr>
        <p:blipFill>
          <a:blip r:embed="rId3" cstate="print"/>
          <a:srcRect/>
          <a:stretch>
            <a:fillRect/>
          </a:stretch>
        </p:blipFill>
        <p:spPr>
          <a:xfrm>
            <a:off x="4211638" y="115888"/>
            <a:ext cx="889000" cy="866775"/>
          </a:xfrm>
        </p:spPr>
      </p:pic>
      <p:sp>
        <p:nvSpPr>
          <p:cNvPr id="12" name="Rectangle 2"/>
          <p:cNvSpPr txBox="1">
            <a:spLocks noChangeArrowheads="1"/>
          </p:cNvSpPr>
          <p:nvPr/>
        </p:nvSpPr>
        <p:spPr bwMode="auto">
          <a:xfrm>
            <a:off x="250825" y="2133600"/>
            <a:ext cx="8642350" cy="503238"/>
          </a:xfrm>
          <a:prstGeom prst="rect">
            <a:avLst/>
          </a:prstGeom>
          <a:noFill/>
          <a:ln w="9525">
            <a:noFill/>
            <a:miter lim="800000"/>
            <a:headEnd/>
            <a:tailEnd/>
          </a:ln>
          <a:effectLst/>
        </p:spPr>
        <p:txBody>
          <a:bodyPr/>
          <a:lstStyle/>
          <a:p>
            <a:pPr algn="ctr">
              <a:spcBef>
                <a:spcPct val="20000"/>
              </a:spcBef>
              <a:defRPr/>
            </a:pPr>
            <a:r>
              <a:rPr lang="it-IT" sz="2600" b="1" kern="0" dirty="0">
                <a:latin typeface="StempelGaramond Roman" pitchFamily="18" charset="0"/>
                <a:cs typeface="+mn-cs"/>
              </a:rPr>
              <a:t>Contenuti del Documento di indirizzo </a:t>
            </a:r>
          </a:p>
        </p:txBody>
      </p:sp>
      <p:pic>
        <p:nvPicPr>
          <p:cNvPr id="30728" name="Picture 2"/>
          <p:cNvPicPr>
            <a:picLocks noChangeAspect="1" noChangeArrowheads="1"/>
          </p:cNvPicPr>
          <p:nvPr/>
        </p:nvPicPr>
        <p:blipFill>
          <a:blip r:embed="rId4" cstate="print"/>
          <a:srcRect/>
          <a:stretch>
            <a:fillRect/>
          </a:stretch>
        </p:blipFill>
        <p:spPr bwMode="auto">
          <a:xfrm>
            <a:off x="1331913" y="3141663"/>
            <a:ext cx="2974975" cy="3495675"/>
          </a:xfrm>
          <a:prstGeom prst="rect">
            <a:avLst/>
          </a:prstGeom>
          <a:noFill/>
          <a:ln w="9525">
            <a:noFill/>
            <a:miter lim="800000"/>
            <a:headEnd/>
            <a:tailEnd/>
          </a:ln>
        </p:spPr>
      </p:pic>
      <p:sp>
        <p:nvSpPr>
          <p:cNvPr id="30729" name="Rettangolo 12"/>
          <p:cNvSpPr>
            <a:spLocks noChangeArrowheads="1"/>
          </p:cNvSpPr>
          <p:nvPr/>
        </p:nvSpPr>
        <p:spPr bwMode="auto">
          <a:xfrm>
            <a:off x="4895850" y="3860800"/>
            <a:ext cx="3636963" cy="1200150"/>
          </a:xfrm>
          <a:prstGeom prst="rect">
            <a:avLst/>
          </a:prstGeom>
          <a:noFill/>
          <a:ln w="9525">
            <a:noFill/>
            <a:miter lim="800000"/>
            <a:headEnd/>
            <a:tailEnd/>
          </a:ln>
        </p:spPr>
        <p:txBody>
          <a:bodyPr>
            <a:spAutoFit/>
          </a:bodyPr>
          <a:lstStyle/>
          <a:p>
            <a:pPr algn="just"/>
            <a:r>
              <a:rPr lang="it-IT" b="1">
                <a:latin typeface="StempelGaramond Roman"/>
                <a:ea typeface="Arial" charset="0"/>
                <a:cs typeface="Zires"/>
              </a:rPr>
              <a:t>E’ un modello di semplice ed immediato il cui uso  garantirà sempre la piena rintracciabilità del rifiuto Portuale</a:t>
            </a:r>
          </a:p>
        </p:txBody>
      </p:sp>
      <p:pic>
        <p:nvPicPr>
          <p:cNvPr id="30730" name="Picture 3" descr="LogoARPAC_NEW"/>
          <p:cNvPicPr>
            <a:picLocks noChangeAspect="1" noChangeArrowheads="1"/>
          </p:cNvPicPr>
          <p:nvPr/>
        </p:nvPicPr>
        <p:blipFill>
          <a:blip r:embed="rId5" cstate="print"/>
          <a:srcRect/>
          <a:stretch>
            <a:fillRect/>
          </a:stretch>
        </p:blipFill>
        <p:spPr bwMode="auto">
          <a:xfrm>
            <a:off x="7235825" y="115888"/>
            <a:ext cx="676275" cy="919162"/>
          </a:xfrm>
          <a:prstGeom prst="rect">
            <a:avLst/>
          </a:prstGeom>
          <a:noFill/>
          <a:ln w="9525">
            <a:noFill/>
            <a:miter lim="800000"/>
            <a:headEnd/>
            <a:tailEnd/>
          </a:ln>
        </p:spPr>
      </p:pic>
      <p:sp>
        <p:nvSpPr>
          <p:cNvPr id="30731" name="Rectangle 7"/>
          <p:cNvSpPr>
            <a:spLocks noChangeArrowheads="1"/>
          </p:cNvSpPr>
          <p:nvPr/>
        </p:nvSpPr>
        <p:spPr bwMode="auto">
          <a:xfrm>
            <a:off x="3203575" y="1052513"/>
            <a:ext cx="2917825" cy="1008062"/>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p:cNvSpPr>
            <a:spLocks noGrp="1" noChangeArrowheads="1"/>
          </p:cNvSpPr>
          <p:nvPr>
            <p:ph type="subTitle" idx="1"/>
          </p:nvPr>
        </p:nvSpPr>
        <p:spPr>
          <a:xfrm>
            <a:off x="358775" y="2205038"/>
            <a:ext cx="8785225" cy="863600"/>
          </a:xfrm>
        </p:spPr>
        <p:txBody>
          <a:bodyPr/>
          <a:lstStyle/>
          <a:p>
            <a:pPr algn="l" eaLnBrk="1" hangingPunct="1">
              <a:lnSpc>
                <a:spcPct val="80000"/>
              </a:lnSpc>
            </a:pPr>
            <a:endParaRPr lang="it-IT" sz="2400" b="1" smtClean="0">
              <a:latin typeface="StempelGaramond Roman"/>
              <a:cs typeface="Arial" charset="0"/>
            </a:endParaRPr>
          </a:p>
          <a:p>
            <a:pPr algn="l" eaLnBrk="1" hangingPunct="1">
              <a:lnSpc>
                <a:spcPct val="80000"/>
              </a:lnSpc>
            </a:pPr>
            <a:r>
              <a:rPr lang="it-IT" sz="2400" b="1" smtClean="0">
                <a:latin typeface="StempelGaramond Roman"/>
                <a:cs typeface="Arial" charset="0"/>
              </a:rPr>
              <a:t>ALLEGATO 5 – Caratteristiche tecniche dell’Isola nel porto</a:t>
            </a:r>
          </a:p>
        </p:txBody>
      </p:sp>
      <p:sp>
        <p:nvSpPr>
          <p:cNvPr id="31746"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31747"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31748"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31749"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31750" name="Picture 11"/>
          <p:cNvPicPr>
            <a:picLocks noGrp="1" noChangeAspect="1" noChangeArrowheads="1"/>
          </p:cNvPicPr>
          <p:nvPr>
            <p:ph type="ctrTitle"/>
          </p:nvPr>
        </p:nvPicPr>
        <p:blipFill>
          <a:blip r:embed="rId3" cstate="print"/>
          <a:srcRect/>
          <a:stretch>
            <a:fillRect/>
          </a:stretch>
        </p:blipFill>
        <p:spPr>
          <a:xfrm>
            <a:off x="4211638" y="115888"/>
            <a:ext cx="889000" cy="866775"/>
          </a:xfrm>
        </p:spPr>
      </p:pic>
      <p:sp>
        <p:nvSpPr>
          <p:cNvPr id="12" name="Rectangle 2"/>
          <p:cNvSpPr txBox="1">
            <a:spLocks noChangeArrowheads="1"/>
          </p:cNvSpPr>
          <p:nvPr/>
        </p:nvSpPr>
        <p:spPr bwMode="auto">
          <a:xfrm>
            <a:off x="250825" y="1989138"/>
            <a:ext cx="8642350" cy="504825"/>
          </a:xfrm>
          <a:prstGeom prst="rect">
            <a:avLst/>
          </a:prstGeom>
          <a:noFill/>
          <a:ln w="9525">
            <a:noFill/>
            <a:miter lim="800000"/>
            <a:headEnd/>
            <a:tailEnd/>
          </a:ln>
          <a:effectLst/>
        </p:spPr>
        <p:txBody>
          <a:bodyPr/>
          <a:lstStyle/>
          <a:p>
            <a:pPr algn="ctr">
              <a:spcBef>
                <a:spcPct val="20000"/>
              </a:spcBef>
              <a:defRPr/>
            </a:pPr>
            <a:r>
              <a:rPr lang="it-IT" sz="2600" b="1" kern="0" dirty="0">
                <a:latin typeface="StempelGaramond Roman" pitchFamily="18" charset="0"/>
                <a:cs typeface="+mn-cs"/>
              </a:rPr>
              <a:t>Contenuti del Documento di indirizzo </a:t>
            </a:r>
          </a:p>
        </p:txBody>
      </p:sp>
      <p:sp>
        <p:nvSpPr>
          <p:cNvPr id="31752" name="Rettangolo 10"/>
          <p:cNvSpPr>
            <a:spLocks noChangeArrowheads="1"/>
          </p:cNvSpPr>
          <p:nvPr/>
        </p:nvSpPr>
        <p:spPr bwMode="auto">
          <a:xfrm>
            <a:off x="4895850" y="3860800"/>
            <a:ext cx="3636963" cy="2308225"/>
          </a:xfrm>
          <a:prstGeom prst="rect">
            <a:avLst/>
          </a:prstGeom>
          <a:noFill/>
          <a:ln w="9525">
            <a:noFill/>
            <a:miter lim="800000"/>
            <a:headEnd/>
            <a:tailEnd/>
          </a:ln>
        </p:spPr>
        <p:txBody>
          <a:bodyPr>
            <a:spAutoFit/>
          </a:bodyPr>
          <a:lstStyle/>
          <a:p>
            <a:pPr algn="just"/>
            <a:r>
              <a:rPr lang="it-IT" b="1">
                <a:latin typeface="StempelGaramond Roman"/>
                <a:ea typeface="Arial" charset="0"/>
                <a:cs typeface="Zires"/>
              </a:rPr>
              <a:t>Volendo dare una concreta indicazione ai Progettisti in merito ad alcune tipologie di impianti di Stoccaggio dei Principali Rifiuti Portuali, nel presente allegato è nel dettaglio, con disegni e schemi funzionali, definita l’Isola del Porto” tipo. </a:t>
            </a:r>
          </a:p>
        </p:txBody>
      </p:sp>
      <p:pic>
        <p:nvPicPr>
          <p:cNvPr id="31753" name="Picture 2"/>
          <p:cNvPicPr>
            <a:picLocks noChangeAspect="1" noChangeArrowheads="1"/>
          </p:cNvPicPr>
          <p:nvPr/>
        </p:nvPicPr>
        <p:blipFill>
          <a:blip r:embed="rId4" cstate="print"/>
          <a:srcRect/>
          <a:stretch>
            <a:fillRect/>
          </a:stretch>
        </p:blipFill>
        <p:spPr bwMode="auto">
          <a:xfrm>
            <a:off x="684213" y="3038475"/>
            <a:ext cx="3600450" cy="3698875"/>
          </a:xfrm>
          <a:prstGeom prst="rect">
            <a:avLst/>
          </a:prstGeom>
          <a:noFill/>
          <a:ln w="9525">
            <a:noFill/>
            <a:miter lim="800000"/>
            <a:headEnd/>
            <a:tailEnd/>
          </a:ln>
        </p:spPr>
      </p:pic>
      <p:pic>
        <p:nvPicPr>
          <p:cNvPr id="31754" name="Picture 3" descr="LogoARPAC_NEW"/>
          <p:cNvPicPr>
            <a:picLocks noChangeAspect="1" noChangeArrowheads="1"/>
          </p:cNvPicPr>
          <p:nvPr/>
        </p:nvPicPr>
        <p:blipFill>
          <a:blip r:embed="rId5" cstate="print"/>
          <a:srcRect/>
          <a:stretch>
            <a:fillRect/>
          </a:stretch>
        </p:blipFill>
        <p:spPr bwMode="auto">
          <a:xfrm>
            <a:off x="7235825" y="115888"/>
            <a:ext cx="676275" cy="919162"/>
          </a:xfrm>
          <a:prstGeom prst="rect">
            <a:avLst/>
          </a:prstGeom>
          <a:noFill/>
          <a:ln w="9525">
            <a:noFill/>
            <a:miter lim="800000"/>
            <a:headEnd/>
            <a:tailEnd/>
          </a:ln>
        </p:spPr>
      </p:pic>
      <p:sp>
        <p:nvSpPr>
          <p:cNvPr id="31755" name="Rectangle 7"/>
          <p:cNvSpPr>
            <a:spLocks noChangeArrowheads="1"/>
          </p:cNvSpPr>
          <p:nvPr/>
        </p:nvSpPr>
        <p:spPr bwMode="auto">
          <a:xfrm>
            <a:off x="3203575" y="1052513"/>
            <a:ext cx="2917825" cy="1008062"/>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subTitle" idx="1"/>
          </p:nvPr>
        </p:nvSpPr>
        <p:spPr>
          <a:xfrm>
            <a:off x="250825" y="2133600"/>
            <a:ext cx="8785225" cy="4319588"/>
          </a:xfrm>
        </p:spPr>
        <p:txBody>
          <a:bodyPr/>
          <a:lstStyle/>
          <a:p>
            <a:pPr algn="just" eaLnBrk="1" hangingPunct="1">
              <a:lnSpc>
                <a:spcPct val="80000"/>
              </a:lnSpc>
            </a:pPr>
            <a:r>
              <a:rPr lang="it-IT" sz="1700" b="1" smtClean="0">
                <a:latin typeface="StempelGaramond Roman"/>
              </a:rPr>
              <a:t>La Campania, oltre ai tre golfi principali di Napoli, di Salerno e di Policastro, detiene un numero elevatissimo di approdi e ridossi naturali e quindi di numerosi porti non sedi di Autorità Portuale. </a:t>
            </a:r>
            <a:br>
              <a:rPr lang="it-IT" sz="1700" b="1" smtClean="0">
                <a:latin typeface="StempelGaramond Roman"/>
              </a:rPr>
            </a:br>
            <a:r>
              <a:rPr lang="it-IT" sz="1700" b="1" smtClean="0">
                <a:latin typeface="StempelGaramond Roman"/>
              </a:rPr>
              <a:t>Da qualche anno il sistema economico campano ha significativamente investito in un programma di realizzazione e integrazione di infrastrutture portuali turistiche che si articola in porti, approdi e nuovi marine.</a:t>
            </a:r>
          </a:p>
          <a:p>
            <a:pPr algn="just" eaLnBrk="1" hangingPunct="1">
              <a:lnSpc>
                <a:spcPct val="80000"/>
              </a:lnSpc>
            </a:pPr>
            <a:r>
              <a:rPr lang="it-IT" sz="1700" b="1" smtClean="0">
                <a:latin typeface="StempelGaramond Roman"/>
              </a:rPr>
              <a:t>L’incremento della portualità ha generato, da un lato, impatti positivi al settore produttivo ed al settore turismo, con evidenti riflessi positivi sulle condizioni socio-economico dei territori costieri, dall’altro lato, potenziali impatti negativi alla risorsa mare (qualità delle acque marino costiere ed agli habitat ad esse associati) che derivano dall’incremento della produzione di rifiuti dovuti alle stesse attività portuali e dalle imbarcazioni. </a:t>
            </a:r>
          </a:p>
          <a:p>
            <a:pPr algn="just" eaLnBrk="1" hangingPunct="1">
              <a:lnSpc>
                <a:spcPct val="80000"/>
              </a:lnSpc>
            </a:pPr>
            <a:r>
              <a:rPr lang="it-IT" sz="1700" b="1" smtClean="0">
                <a:latin typeface="StempelGaramond Roman"/>
              </a:rPr>
              <a:t>È pertanto essenziale la stima della produzione dei rifiuti portuali al fine di determinare il relativo fabbisogno di impianti di raccolta dei rifiuti stessi all’interno dei porti quali “luoghi di produzione”, prima del recupero e/o smaltimento, perseguendo, in tal modo, una gestione rispettosa della qualità dell’ambiente e della conservazione della risorsa mare e da qui la necessità della D.G.R. </a:t>
            </a:r>
            <a:r>
              <a:rPr lang="it-IT" sz="1600" b="1" smtClean="0">
                <a:latin typeface="StempelGaramond Roman"/>
              </a:rPr>
              <a:t>n. 335 del 10/07/2012.</a:t>
            </a:r>
          </a:p>
          <a:p>
            <a:pPr algn="just" eaLnBrk="1" hangingPunct="1">
              <a:lnSpc>
                <a:spcPct val="80000"/>
              </a:lnSpc>
            </a:pPr>
            <a:endParaRPr lang="it-IT" sz="1700" b="1" smtClean="0">
              <a:latin typeface="StempelGaramond Roman"/>
            </a:endParaRPr>
          </a:p>
        </p:txBody>
      </p:sp>
      <p:sp>
        <p:nvSpPr>
          <p:cNvPr id="14338"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14339"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14340"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14341"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14342" name="Picture 10"/>
          <p:cNvPicPr>
            <a:picLocks noChangeAspect="1" noChangeArrowheads="1"/>
          </p:cNvPicPr>
          <p:nvPr/>
        </p:nvPicPr>
        <p:blipFill>
          <a:blip r:embed="rId3" cstate="print"/>
          <a:srcRect/>
          <a:stretch>
            <a:fillRect/>
          </a:stretch>
        </p:blipFill>
        <p:spPr bwMode="auto">
          <a:xfrm>
            <a:off x="4211638" y="188913"/>
            <a:ext cx="865187" cy="719137"/>
          </a:xfrm>
          <a:prstGeom prst="rect">
            <a:avLst/>
          </a:prstGeom>
          <a:noFill/>
          <a:ln w="9525">
            <a:noFill/>
            <a:miter lim="800000"/>
            <a:headEnd/>
            <a:tailEnd/>
          </a:ln>
        </p:spPr>
      </p:pic>
      <p:pic>
        <p:nvPicPr>
          <p:cNvPr id="14343" name="Picture 3" descr="LogoARPAC_NEW"/>
          <p:cNvPicPr>
            <a:picLocks noChangeAspect="1" noChangeArrowheads="1"/>
          </p:cNvPicPr>
          <p:nvPr/>
        </p:nvPicPr>
        <p:blipFill>
          <a:blip r:embed="rId4" cstate="print"/>
          <a:srcRect/>
          <a:stretch>
            <a:fillRect/>
          </a:stretch>
        </p:blipFill>
        <p:spPr bwMode="auto">
          <a:xfrm>
            <a:off x="7235825" y="115888"/>
            <a:ext cx="676275" cy="919162"/>
          </a:xfrm>
          <a:prstGeom prst="rect">
            <a:avLst/>
          </a:prstGeom>
          <a:noFill/>
          <a:ln w="9525">
            <a:noFill/>
            <a:miter lim="800000"/>
            <a:headEnd/>
            <a:tailEnd/>
          </a:ln>
        </p:spPr>
      </p:pic>
      <p:sp>
        <p:nvSpPr>
          <p:cNvPr id="14344" name="Rectangle 7"/>
          <p:cNvSpPr>
            <a:spLocks noChangeArrowheads="1"/>
          </p:cNvSpPr>
          <p:nvPr/>
        </p:nvSpPr>
        <p:spPr bwMode="auto">
          <a:xfrm>
            <a:off x="3203575" y="1052513"/>
            <a:ext cx="2917825" cy="1008062"/>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noChangeArrowheads="1"/>
          </p:cNvSpPr>
          <p:nvPr>
            <p:ph type="subTitle" idx="1"/>
          </p:nvPr>
        </p:nvSpPr>
        <p:spPr>
          <a:xfrm>
            <a:off x="179388" y="2349500"/>
            <a:ext cx="8785225" cy="1008063"/>
          </a:xfrm>
        </p:spPr>
        <p:txBody>
          <a:bodyPr/>
          <a:lstStyle/>
          <a:p>
            <a:pPr marL="2333625" indent="-2333625" algn="l" eaLnBrk="1" hangingPunct="1">
              <a:lnSpc>
                <a:spcPct val="80000"/>
              </a:lnSpc>
            </a:pPr>
            <a:r>
              <a:rPr lang="it-IT" sz="2400" b="1" smtClean="0">
                <a:latin typeface="StempelGaramond Roman"/>
                <a:cs typeface="Arial" charset="0"/>
              </a:rPr>
              <a:t>ALLEGATO 6 – Scheda di segnalazione inadeguatezze per impianti e servizi per il conferimento dei rifiuti</a:t>
            </a:r>
          </a:p>
        </p:txBody>
      </p:sp>
      <p:sp>
        <p:nvSpPr>
          <p:cNvPr id="32770"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32771"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32772"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32773"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32774" name="Picture 11"/>
          <p:cNvPicPr>
            <a:picLocks noGrp="1" noChangeAspect="1" noChangeArrowheads="1"/>
          </p:cNvPicPr>
          <p:nvPr>
            <p:ph type="ctrTitle"/>
          </p:nvPr>
        </p:nvPicPr>
        <p:blipFill>
          <a:blip r:embed="rId3" cstate="print"/>
          <a:srcRect/>
          <a:stretch>
            <a:fillRect/>
          </a:stretch>
        </p:blipFill>
        <p:spPr>
          <a:xfrm>
            <a:off x="4140200" y="115888"/>
            <a:ext cx="889000" cy="866775"/>
          </a:xfrm>
        </p:spPr>
      </p:pic>
      <p:sp>
        <p:nvSpPr>
          <p:cNvPr id="12" name="Rectangle 2"/>
          <p:cNvSpPr txBox="1">
            <a:spLocks noChangeArrowheads="1"/>
          </p:cNvSpPr>
          <p:nvPr/>
        </p:nvSpPr>
        <p:spPr bwMode="auto">
          <a:xfrm>
            <a:off x="501650" y="1844675"/>
            <a:ext cx="8642350" cy="504825"/>
          </a:xfrm>
          <a:prstGeom prst="rect">
            <a:avLst/>
          </a:prstGeom>
          <a:noFill/>
          <a:ln w="9525">
            <a:noFill/>
            <a:miter lim="800000"/>
            <a:headEnd/>
            <a:tailEnd/>
          </a:ln>
          <a:effectLst/>
        </p:spPr>
        <p:txBody>
          <a:bodyPr/>
          <a:lstStyle/>
          <a:p>
            <a:pPr algn="ctr">
              <a:spcBef>
                <a:spcPct val="20000"/>
              </a:spcBef>
              <a:defRPr/>
            </a:pPr>
            <a:r>
              <a:rPr lang="it-IT" sz="2600" b="1" kern="0" dirty="0">
                <a:latin typeface="StempelGaramond Roman" pitchFamily="18" charset="0"/>
                <a:cs typeface="+mn-cs"/>
              </a:rPr>
              <a:t>Contenuti del Documento di indirizzo </a:t>
            </a:r>
          </a:p>
        </p:txBody>
      </p:sp>
      <p:pic>
        <p:nvPicPr>
          <p:cNvPr id="32776" name="Picture 2"/>
          <p:cNvPicPr>
            <a:picLocks noChangeAspect="1" noChangeArrowheads="1"/>
          </p:cNvPicPr>
          <p:nvPr/>
        </p:nvPicPr>
        <p:blipFill>
          <a:blip r:embed="rId4" cstate="print"/>
          <a:srcRect/>
          <a:stretch>
            <a:fillRect/>
          </a:stretch>
        </p:blipFill>
        <p:spPr bwMode="auto">
          <a:xfrm>
            <a:off x="611188" y="3382963"/>
            <a:ext cx="3455987" cy="3375025"/>
          </a:xfrm>
          <a:prstGeom prst="rect">
            <a:avLst/>
          </a:prstGeom>
          <a:noFill/>
          <a:ln w="9525">
            <a:noFill/>
            <a:miter lim="800000"/>
            <a:headEnd/>
            <a:tailEnd/>
          </a:ln>
        </p:spPr>
      </p:pic>
      <p:sp>
        <p:nvSpPr>
          <p:cNvPr id="32777" name="Rettangolo 12"/>
          <p:cNvSpPr>
            <a:spLocks noChangeArrowheads="1"/>
          </p:cNvSpPr>
          <p:nvPr/>
        </p:nvSpPr>
        <p:spPr bwMode="auto">
          <a:xfrm>
            <a:off x="4572000" y="3429000"/>
            <a:ext cx="3924300" cy="2862263"/>
          </a:xfrm>
          <a:prstGeom prst="rect">
            <a:avLst/>
          </a:prstGeom>
          <a:noFill/>
          <a:ln w="9525">
            <a:noFill/>
            <a:miter lim="800000"/>
            <a:headEnd/>
            <a:tailEnd/>
          </a:ln>
        </p:spPr>
        <p:txBody>
          <a:bodyPr>
            <a:spAutoFit/>
          </a:bodyPr>
          <a:lstStyle/>
          <a:p>
            <a:pPr algn="just"/>
            <a:r>
              <a:rPr lang="it-IT" b="1">
                <a:latin typeface="StempelGaramond Roman"/>
                <a:ea typeface="Arial" charset="0"/>
                <a:cs typeface="Zires"/>
              </a:rPr>
              <a:t>Per Favorire la partecipazione ed il controllo e la partecipazione dei cittadini – utenti sul corretto funzionamento  dei servizi portuali dedicati alla raccolta dei Rifiuti Portuali è stata predisposta un’opportuna scheda in cui segnalare le eventuali “anomalie” e/o “disservizi” o aspetti meritevoli  ai competenti Organi di Controllo</a:t>
            </a:r>
          </a:p>
        </p:txBody>
      </p:sp>
      <p:pic>
        <p:nvPicPr>
          <p:cNvPr id="32778" name="Picture 3" descr="LogoARPAC_NEW"/>
          <p:cNvPicPr>
            <a:picLocks noChangeAspect="1" noChangeArrowheads="1"/>
          </p:cNvPicPr>
          <p:nvPr/>
        </p:nvPicPr>
        <p:blipFill>
          <a:blip r:embed="rId5" cstate="print"/>
          <a:srcRect/>
          <a:stretch>
            <a:fillRect/>
          </a:stretch>
        </p:blipFill>
        <p:spPr bwMode="auto">
          <a:xfrm>
            <a:off x="7235825" y="115888"/>
            <a:ext cx="676275" cy="919162"/>
          </a:xfrm>
          <a:prstGeom prst="rect">
            <a:avLst/>
          </a:prstGeom>
          <a:noFill/>
          <a:ln w="9525">
            <a:noFill/>
            <a:miter lim="800000"/>
            <a:headEnd/>
            <a:tailEnd/>
          </a:ln>
        </p:spPr>
      </p:pic>
      <p:sp>
        <p:nvSpPr>
          <p:cNvPr id="32779" name="Rectangle 7"/>
          <p:cNvSpPr>
            <a:spLocks noChangeArrowheads="1"/>
          </p:cNvSpPr>
          <p:nvPr/>
        </p:nvSpPr>
        <p:spPr bwMode="auto">
          <a:xfrm>
            <a:off x="3203575" y="981075"/>
            <a:ext cx="2917825" cy="1008063"/>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p:cNvSpPr>
            <a:spLocks noGrp="1" noChangeArrowheads="1"/>
          </p:cNvSpPr>
          <p:nvPr>
            <p:ph type="subTitle" idx="1"/>
          </p:nvPr>
        </p:nvSpPr>
        <p:spPr>
          <a:xfrm>
            <a:off x="179388" y="2349500"/>
            <a:ext cx="8785225" cy="1295400"/>
          </a:xfrm>
        </p:spPr>
        <p:txBody>
          <a:bodyPr/>
          <a:lstStyle/>
          <a:p>
            <a:pPr marL="2333625" indent="-2333625" algn="l" eaLnBrk="1" hangingPunct="1">
              <a:lnSpc>
                <a:spcPct val="80000"/>
              </a:lnSpc>
            </a:pPr>
            <a:r>
              <a:rPr lang="it-IT" sz="2400" b="1" smtClean="0">
                <a:latin typeface="StempelGaramond Roman"/>
                <a:cs typeface="Arial" charset="0"/>
              </a:rPr>
              <a:t>ALLEGATO 7 – Schema sintetico recante informazioni per la verifica preliminare di incidenza del Piano di raccolta e di gestione sostenibile dei rifiuti portuali </a:t>
            </a:r>
          </a:p>
        </p:txBody>
      </p:sp>
      <p:sp>
        <p:nvSpPr>
          <p:cNvPr id="33794"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33795"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33796"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33797"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33798" name="Picture 11"/>
          <p:cNvPicPr>
            <a:picLocks noGrp="1" noChangeAspect="1" noChangeArrowheads="1"/>
          </p:cNvPicPr>
          <p:nvPr>
            <p:ph type="ctrTitle"/>
          </p:nvPr>
        </p:nvPicPr>
        <p:blipFill>
          <a:blip r:embed="rId3" cstate="print"/>
          <a:srcRect/>
          <a:stretch>
            <a:fillRect/>
          </a:stretch>
        </p:blipFill>
        <p:spPr>
          <a:xfrm>
            <a:off x="4140200" y="115888"/>
            <a:ext cx="889000" cy="866775"/>
          </a:xfrm>
        </p:spPr>
      </p:pic>
      <p:sp>
        <p:nvSpPr>
          <p:cNvPr id="12" name="Rectangle 2"/>
          <p:cNvSpPr txBox="1">
            <a:spLocks noChangeArrowheads="1"/>
          </p:cNvSpPr>
          <p:nvPr/>
        </p:nvSpPr>
        <p:spPr bwMode="auto">
          <a:xfrm>
            <a:off x="501650" y="1844675"/>
            <a:ext cx="8642350" cy="504825"/>
          </a:xfrm>
          <a:prstGeom prst="rect">
            <a:avLst/>
          </a:prstGeom>
          <a:noFill/>
          <a:ln w="9525">
            <a:noFill/>
            <a:miter lim="800000"/>
            <a:headEnd/>
            <a:tailEnd/>
          </a:ln>
          <a:effectLst/>
        </p:spPr>
        <p:txBody>
          <a:bodyPr/>
          <a:lstStyle/>
          <a:p>
            <a:pPr algn="ctr">
              <a:spcBef>
                <a:spcPct val="20000"/>
              </a:spcBef>
              <a:defRPr/>
            </a:pPr>
            <a:r>
              <a:rPr lang="it-IT" sz="2600" b="1" kern="0" dirty="0">
                <a:latin typeface="StempelGaramond Roman" pitchFamily="18" charset="0"/>
                <a:cs typeface="+mn-cs"/>
              </a:rPr>
              <a:t>Contenuti del Documento di indirizzo </a:t>
            </a:r>
          </a:p>
        </p:txBody>
      </p:sp>
      <p:sp>
        <p:nvSpPr>
          <p:cNvPr id="33800" name="Rettangolo 10"/>
          <p:cNvSpPr>
            <a:spLocks noChangeArrowheads="1"/>
          </p:cNvSpPr>
          <p:nvPr/>
        </p:nvSpPr>
        <p:spPr bwMode="auto">
          <a:xfrm>
            <a:off x="4356100" y="3500438"/>
            <a:ext cx="4572000" cy="3138487"/>
          </a:xfrm>
          <a:prstGeom prst="rect">
            <a:avLst/>
          </a:prstGeom>
          <a:noFill/>
          <a:ln w="9525">
            <a:noFill/>
            <a:miter lim="800000"/>
            <a:headEnd/>
            <a:tailEnd/>
          </a:ln>
        </p:spPr>
        <p:txBody>
          <a:bodyPr>
            <a:spAutoFit/>
          </a:bodyPr>
          <a:lstStyle/>
          <a:p>
            <a:pPr algn="just"/>
            <a:r>
              <a:rPr lang="it-IT" b="1">
                <a:latin typeface="StempelGaramond Roman"/>
                <a:ea typeface="Arial" charset="0"/>
                <a:cs typeface="Zires"/>
              </a:rPr>
              <a:t>L’Allegato 7 ha lo scopo di consentire al Proponente del Piano di Raccolta di poter effettuare, simultaneamente alla redazione del piano, lo Screening in merito all’incidenza dello stesso qualora ci si trovi in Aree protette come SIC o ZPS al  fine di poter tenere sin da subito in conto le eventuali interazioni negative dello stesso sugli Habitat protetti, nonché  standardizzare, migliorare i connessi  aspetti procedurali .</a:t>
            </a:r>
          </a:p>
        </p:txBody>
      </p:sp>
      <p:pic>
        <p:nvPicPr>
          <p:cNvPr id="33801" name="Picture 4"/>
          <p:cNvPicPr>
            <a:picLocks noChangeAspect="1" noChangeArrowheads="1"/>
          </p:cNvPicPr>
          <p:nvPr/>
        </p:nvPicPr>
        <p:blipFill>
          <a:blip r:embed="rId4" cstate="print"/>
          <a:srcRect/>
          <a:stretch>
            <a:fillRect/>
          </a:stretch>
        </p:blipFill>
        <p:spPr bwMode="auto">
          <a:xfrm>
            <a:off x="755650" y="3636963"/>
            <a:ext cx="3529013" cy="3155950"/>
          </a:xfrm>
          <a:prstGeom prst="rect">
            <a:avLst/>
          </a:prstGeom>
          <a:noFill/>
          <a:ln w="9525">
            <a:noFill/>
            <a:miter lim="800000"/>
            <a:headEnd/>
            <a:tailEnd/>
          </a:ln>
        </p:spPr>
      </p:pic>
      <p:pic>
        <p:nvPicPr>
          <p:cNvPr id="33802" name="Picture 3" descr="LogoARPAC_NEW"/>
          <p:cNvPicPr>
            <a:picLocks noChangeAspect="1" noChangeArrowheads="1"/>
          </p:cNvPicPr>
          <p:nvPr/>
        </p:nvPicPr>
        <p:blipFill>
          <a:blip r:embed="rId5" cstate="print"/>
          <a:srcRect/>
          <a:stretch>
            <a:fillRect/>
          </a:stretch>
        </p:blipFill>
        <p:spPr bwMode="auto">
          <a:xfrm>
            <a:off x="7235825" y="115888"/>
            <a:ext cx="676275" cy="919162"/>
          </a:xfrm>
          <a:prstGeom prst="rect">
            <a:avLst/>
          </a:prstGeom>
          <a:noFill/>
          <a:ln w="9525">
            <a:noFill/>
            <a:miter lim="800000"/>
            <a:headEnd/>
            <a:tailEnd/>
          </a:ln>
        </p:spPr>
      </p:pic>
      <p:sp>
        <p:nvSpPr>
          <p:cNvPr id="33803" name="Rectangle 7"/>
          <p:cNvSpPr>
            <a:spLocks noChangeArrowheads="1"/>
          </p:cNvSpPr>
          <p:nvPr/>
        </p:nvSpPr>
        <p:spPr bwMode="auto">
          <a:xfrm>
            <a:off x="3203575" y="981075"/>
            <a:ext cx="2917825" cy="1008063"/>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subTitle" idx="1"/>
          </p:nvPr>
        </p:nvSpPr>
        <p:spPr>
          <a:xfrm>
            <a:off x="179388" y="2349500"/>
            <a:ext cx="8785225" cy="647700"/>
          </a:xfrm>
        </p:spPr>
        <p:txBody>
          <a:bodyPr/>
          <a:lstStyle/>
          <a:p>
            <a:pPr marL="2333625" indent="-2333625" algn="l" eaLnBrk="1" hangingPunct="1">
              <a:lnSpc>
                <a:spcPct val="80000"/>
              </a:lnSpc>
            </a:pPr>
            <a:r>
              <a:rPr lang="it-IT" sz="2400" b="1" smtClean="0">
                <a:latin typeface="StempelGaramond Roman"/>
                <a:cs typeface="Arial" charset="0"/>
              </a:rPr>
              <a:t>ALLEGATO 8: Stoccaggio dei rifiuti nelle aree dei porti e relative autorizzazioni</a:t>
            </a:r>
          </a:p>
          <a:p>
            <a:pPr marL="2333625" indent="-2333625" algn="l" eaLnBrk="1" hangingPunct="1">
              <a:lnSpc>
                <a:spcPct val="80000"/>
              </a:lnSpc>
            </a:pPr>
            <a:endParaRPr lang="it-IT" sz="2400" b="1" smtClean="0">
              <a:latin typeface="StempelGaramond Roman"/>
              <a:cs typeface="Arial" charset="0"/>
            </a:endParaRPr>
          </a:p>
        </p:txBody>
      </p:sp>
      <p:sp>
        <p:nvSpPr>
          <p:cNvPr id="34818"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34819"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34820"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34821"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34822" name="Picture 11"/>
          <p:cNvPicPr>
            <a:picLocks noGrp="1" noChangeAspect="1" noChangeArrowheads="1"/>
          </p:cNvPicPr>
          <p:nvPr>
            <p:ph type="ctrTitle"/>
          </p:nvPr>
        </p:nvPicPr>
        <p:blipFill>
          <a:blip r:embed="rId3" cstate="print"/>
          <a:srcRect/>
          <a:stretch>
            <a:fillRect/>
          </a:stretch>
        </p:blipFill>
        <p:spPr>
          <a:xfrm>
            <a:off x="4140200" y="115888"/>
            <a:ext cx="889000" cy="866775"/>
          </a:xfrm>
        </p:spPr>
      </p:pic>
      <p:sp>
        <p:nvSpPr>
          <p:cNvPr id="12" name="Rectangle 2"/>
          <p:cNvSpPr txBox="1">
            <a:spLocks noChangeArrowheads="1"/>
          </p:cNvSpPr>
          <p:nvPr/>
        </p:nvSpPr>
        <p:spPr bwMode="auto">
          <a:xfrm>
            <a:off x="501650" y="1844675"/>
            <a:ext cx="8642350" cy="504825"/>
          </a:xfrm>
          <a:prstGeom prst="rect">
            <a:avLst/>
          </a:prstGeom>
          <a:noFill/>
          <a:ln w="9525">
            <a:noFill/>
            <a:miter lim="800000"/>
            <a:headEnd/>
            <a:tailEnd/>
          </a:ln>
          <a:effectLst/>
        </p:spPr>
        <p:txBody>
          <a:bodyPr/>
          <a:lstStyle/>
          <a:p>
            <a:pPr algn="ctr">
              <a:spcBef>
                <a:spcPct val="20000"/>
              </a:spcBef>
              <a:defRPr/>
            </a:pPr>
            <a:r>
              <a:rPr lang="it-IT" sz="2600" b="1" kern="0" dirty="0">
                <a:latin typeface="StempelGaramond Roman" pitchFamily="18" charset="0"/>
                <a:cs typeface="+mn-cs"/>
              </a:rPr>
              <a:t>Contenuti del Documento di indirizzo </a:t>
            </a:r>
          </a:p>
        </p:txBody>
      </p:sp>
      <p:sp>
        <p:nvSpPr>
          <p:cNvPr id="34824" name="Rettangolo 10"/>
          <p:cNvSpPr>
            <a:spLocks noChangeArrowheads="1"/>
          </p:cNvSpPr>
          <p:nvPr/>
        </p:nvSpPr>
        <p:spPr bwMode="auto">
          <a:xfrm>
            <a:off x="4500563" y="2887663"/>
            <a:ext cx="4427537" cy="3970337"/>
          </a:xfrm>
          <a:prstGeom prst="rect">
            <a:avLst/>
          </a:prstGeom>
          <a:noFill/>
          <a:ln w="9525">
            <a:noFill/>
            <a:miter lim="800000"/>
            <a:headEnd/>
            <a:tailEnd/>
          </a:ln>
        </p:spPr>
        <p:txBody>
          <a:bodyPr>
            <a:spAutoFit/>
          </a:bodyPr>
          <a:lstStyle/>
          <a:p>
            <a:pPr algn="just"/>
            <a:r>
              <a:rPr lang="it-IT" b="1">
                <a:latin typeface="StempelGaramond Roman"/>
                <a:ea typeface="Arial" charset="0"/>
                <a:cs typeface="Zires"/>
              </a:rPr>
              <a:t>In funzione della diversa tipologia di rifiuti portuali che si stima dover essere raccolti  e dei  relativi C.E.R., in un dato porto, l’Allegato 8, consente immediatamente al proponente di individuare quale/i tipologie di autorizzazione/i andrà/nno chiesta/e per l’istallazione ed esercizio dell’impianto/i di raccolta/ stoccaggio/ trattamento necessario/i, ovvero se occorre una autorizzazione di tipo:</a:t>
            </a:r>
          </a:p>
          <a:p>
            <a:pPr algn="just">
              <a:buFont typeface="Wingdings" pitchFamily="2" charset="2"/>
              <a:buChar char="ü"/>
            </a:pPr>
            <a:r>
              <a:rPr lang="it-IT" b="1">
                <a:latin typeface="StempelGaramond Roman"/>
                <a:ea typeface="Arial" charset="0"/>
                <a:cs typeface="Zires"/>
              </a:rPr>
              <a:t> A – Ordinaria;</a:t>
            </a:r>
          </a:p>
          <a:p>
            <a:pPr algn="just">
              <a:buFont typeface="Wingdings" pitchFamily="2" charset="2"/>
              <a:buChar char="ü"/>
            </a:pPr>
            <a:r>
              <a:rPr lang="it-IT" b="1">
                <a:latin typeface="StempelGaramond Roman"/>
                <a:ea typeface="Arial" charset="0"/>
                <a:cs typeface="Zires"/>
              </a:rPr>
              <a:t> B –  per Centri di Raccolta;</a:t>
            </a:r>
          </a:p>
          <a:p>
            <a:pPr algn="just">
              <a:buFont typeface="Wingdings" pitchFamily="2" charset="2"/>
              <a:buChar char="ü"/>
            </a:pPr>
            <a:r>
              <a:rPr lang="it-IT" b="1">
                <a:latin typeface="StempelGaramond Roman"/>
                <a:ea typeface="Arial" charset="0"/>
                <a:cs typeface="Zires"/>
              </a:rPr>
              <a:t> C – Semplificata.</a:t>
            </a:r>
          </a:p>
        </p:txBody>
      </p:sp>
      <p:pic>
        <p:nvPicPr>
          <p:cNvPr id="34825" name="Picture 3"/>
          <p:cNvPicPr>
            <a:picLocks noChangeAspect="1" noChangeArrowheads="1"/>
          </p:cNvPicPr>
          <p:nvPr/>
        </p:nvPicPr>
        <p:blipFill>
          <a:blip r:embed="rId4" cstate="print"/>
          <a:srcRect/>
          <a:stretch>
            <a:fillRect/>
          </a:stretch>
        </p:blipFill>
        <p:spPr bwMode="auto">
          <a:xfrm>
            <a:off x="107950" y="3500438"/>
            <a:ext cx="4386263" cy="1808162"/>
          </a:xfrm>
          <a:prstGeom prst="rect">
            <a:avLst/>
          </a:prstGeom>
          <a:noFill/>
          <a:ln w="9525">
            <a:noFill/>
            <a:miter lim="800000"/>
            <a:headEnd/>
            <a:tailEnd/>
          </a:ln>
        </p:spPr>
      </p:pic>
      <p:pic>
        <p:nvPicPr>
          <p:cNvPr id="34826" name="Picture 3" descr="LogoARPAC_NEW"/>
          <p:cNvPicPr>
            <a:picLocks noChangeAspect="1" noChangeArrowheads="1"/>
          </p:cNvPicPr>
          <p:nvPr/>
        </p:nvPicPr>
        <p:blipFill>
          <a:blip r:embed="rId5" cstate="print"/>
          <a:srcRect/>
          <a:stretch>
            <a:fillRect/>
          </a:stretch>
        </p:blipFill>
        <p:spPr bwMode="auto">
          <a:xfrm>
            <a:off x="7235825" y="115888"/>
            <a:ext cx="676275" cy="919162"/>
          </a:xfrm>
          <a:prstGeom prst="rect">
            <a:avLst/>
          </a:prstGeom>
          <a:noFill/>
          <a:ln w="9525">
            <a:noFill/>
            <a:miter lim="800000"/>
            <a:headEnd/>
            <a:tailEnd/>
          </a:ln>
        </p:spPr>
      </p:pic>
      <p:sp>
        <p:nvSpPr>
          <p:cNvPr id="34827" name="Rectangle 7"/>
          <p:cNvSpPr>
            <a:spLocks noChangeArrowheads="1"/>
          </p:cNvSpPr>
          <p:nvPr/>
        </p:nvSpPr>
        <p:spPr bwMode="auto">
          <a:xfrm>
            <a:off x="3203575" y="981075"/>
            <a:ext cx="2917825" cy="1008063"/>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subTitle" idx="1"/>
          </p:nvPr>
        </p:nvSpPr>
        <p:spPr>
          <a:xfrm>
            <a:off x="179388" y="2349500"/>
            <a:ext cx="8785225" cy="1008063"/>
          </a:xfrm>
        </p:spPr>
        <p:txBody>
          <a:bodyPr/>
          <a:lstStyle/>
          <a:p>
            <a:pPr marL="2066925" indent="-2066925" algn="l" eaLnBrk="1" hangingPunct="1">
              <a:lnSpc>
                <a:spcPct val="80000"/>
              </a:lnSpc>
            </a:pPr>
            <a:r>
              <a:rPr lang="it-IT" sz="2400" b="1" smtClean="0">
                <a:latin typeface="StempelGaramond Roman"/>
                <a:cs typeface="Arial" charset="0"/>
              </a:rPr>
              <a:t>ALLEGATO 9: Indicatori per stimare la produzione delle principali tipologie di rifiuti ed il fabbisogno delle strutture portuali di raccolta/stoccaggio</a:t>
            </a:r>
          </a:p>
        </p:txBody>
      </p:sp>
      <p:sp>
        <p:nvSpPr>
          <p:cNvPr id="2052"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2053" name="Picture 6"/>
          <p:cNvPicPr>
            <a:picLocks noChangeAspect="1" noChangeArrowheads="1"/>
          </p:cNvPicPr>
          <p:nvPr/>
        </p:nvPicPr>
        <p:blipFill>
          <a:blip r:embed="rId3" cstate="print"/>
          <a:srcRect/>
          <a:stretch>
            <a:fillRect/>
          </a:stretch>
        </p:blipFill>
        <p:spPr bwMode="auto">
          <a:xfrm>
            <a:off x="684213" y="260350"/>
            <a:ext cx="1008062" cy="576263"/>
          </a:xfrm>
          <a:prstGeom prst="rect">
            <a:avLst/>
          </a:prstGeom>
          <a:noFill/>
          <a:ln w="9525">
            <a:noFill/>
            <a:miter lim="800000"/>
            <a:headEnd/>
            <a:tailEnd/>
          </a:ln>
        </p:spPr>
      </p:pic>
      <p:sp>
        <p:nvSpPr>
          <p:cNvPr id="2054"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2055"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2056" name="Picture 11"/>
          <p:cNvPicPr>
            <a:picLocks noGrp="1" noChangeAspect="1" noChangeArrowheads="1"/>
          </p:cNvPicPr>
          <p:nvPr>
            <p:ph type="ctrTitle"/>
          </p:nvPr>
        </p:nvPicPr>
        <p:blipFill>
          <a:blip r:embed="rId4" cstate="print"/>
          <a:srcRect/>
          <a:stretch>
            <a:fillRect/>
          </a:stretch>
        </p:blipFill>
        <p:spPr>
          <a:xfrm>
            <a:off x="4140200" y="115888"/>
            <a:ext cx="889000" cy="866775"/>
          </a:xfrm>
        </p:spPr>
      </p:pic>
      <p:sp>
        <p:nvSpPr>
          <p:cNvPr id="12" name="Rectangle 2"/>
          <p:cNvSpPr txBox="1">
            <a:spLocks noChangeArrowheads="1"/>
          </p:cNvSpPr>
          <p:nvPr/>
        </p:nvSpPr>
        <p:spPr bwMode="auto">
          <a:xfrm>
            <a:off x="501650" y="1844675"/>
            <a:ext cx="8642350" cy="504825"/>
          </a:xfrm>
          <a:prstGeom prst="rect">
            <a:avLst/>
          </a:prstGeom>
          <a:noFill/>
          <a:ln w="9525">
            <a:noFill/>
            <a:miter lim="800000"/>
            <a:headEnd/>
            <a:tailEnd/>
          </a:ln>
          <a:effectLst/>
        </p:spPr>
        <p:txBody>
          <a:bodyPr/>
          <a:lstStyle/>
          <a:p>
            <a:pPr algn="ctr">
              <a:spcBef>
                <a:spcPct val="20000"/>
              </a:spcBef>
              <a:defRPr/>
            </a:pPr>
            <a:r>
              <a:rPr lang="it-IT" sz="2600" b="1" kern="0" dirty="0">
                <a:latin typeface="StempelGaramond Roman" pitchFamily="18" charset="0"/>
                <a:cs typeface="+mn-cs"/>
              </a:rPr>
              <a:t>Contenuti del Documento di indirizzo </a:t>
            </a:r>
          </a:p>
        </p:txBody>
      </p:sp>
      <p:graphicFrame>
        <p:nvGraphicFramePr>
          <p:cNvPr id="2050" name="Object 2"/>
          <p:cNvGraphicFramePr>
            <a:graphicFrameLocks noChangeAspect="1"/>
          </p:cNvGraphicFramePr>
          <p:nvPr/>
        </p:nvGraphicFramePr>
        <p:xfrm>
          <a:off x="755650" y="3394075"/>
          <a:ext cx="2447925" cy="3463925"/>
        </p:xfrm>
        <a:graphic>
          <a:graphicData uri="http://schemas.openxmlformats.org/presentationml/2006/ole">
            <p:oleObj spid="_x0000_s2050" name="Acrobat Document" r:id="rId5" imgW="7556400" imgH="10710000" progId="AcroExch.Document.7">
              <p:embed/>
            </p:oleObj>
          </a:graphicData>
        </a:graphic>
      </p:graphicFrame>
      <p:sp>
        <p:nvSpPr>
          <p:cNvPr id="2058" name="Rettangolo 10"/>
          <p:cNvSpPr>
            <a:spLocks noChangeArrowheads="1"/>
          </p:cNvSpPr>
          <p:nvPr/>
        </p:nvSpPr>
        <p:spPr bwMode="auto">
          <a:xfrm>
            <a:off x="3419475" y="3573463"/>
            <a:ext cx="5256213" cy="3138487"/>
          </a:xfrm>
          <a:prstGeom prst="rect">
            <a:avLst/>
          </a:prstGeom>
          <a:noFill/>
          <a:ln w="9525">
            <a:noFill/>
            <a:miter lim="800000"/>
            <a:headEnd/>
            <a:tailEnd/>
          </a:ln>
        </p:spPr>
        <p:txBody>
          <a:bodyPr>
            <a:spAutoFit/>
          </a:bodyPr>
          <a:lstStyle/>
          <a:p>
            <a:pPr algn="just"/>
            <a:r>
              <a:rPr lang="it-IT" sz="2200" b="1">
                <a:latin typeface="StempelGaramond Roman"/>
                <a:ea typeface="Arial" charset="0"/>
                <a:cs typeface="Zires"/>
              </a:rPr>
              <a:t>Tabella 1:</a:t>
            </a:r>
          </a:p>
          <a:p>
            <a:pPr algn="just"/>
            <a:r>
              <a:rPr lang="it-IT" sz="2200" b="1">
                <a:latin typeface="StempelGaramond Roman"/>
                <a:ea typeface="Arial" charset="0"/>
                <a:cs typeface="Zires"/>
              </a:rPr>
              <a:t>Numero di Accosti e Posti Barca per i 49 Porti di Rilevanza Regionale ed Interregionale </a:t>
            </a:r>
          </a:p>
          <a:p>
            <a:pPr algn="just"/>
            <a:r>
              <a:rPr lang="it-IT" sz="2200" b="1">
                <a:latin typeface="StempelGaramond Roman"/>
                <a:ea typeface="Arial" charset="0"/>
                <a:cs typeface="Zires"/>
              </a:rPr>
              <a:t>(dati Regione Campania – Settore Demanio Marittimo e Autorità Marittima).</a:t>
            </a:r>
          </a:p>
          <a:p>
            <a:pPr algn="just"/>
            <a:r>
              <a:rPr lang="it-IT" sz="2200" b="1">
                <a:latin typeface="StempelGaramond Roman"/>
                <a:ea typeface="Arial" charset="0"/>
                <a:cs typeface="Zires"/>
              </a:rPr>
              <a:t>Fornisce il dato di Partenza per le stime ed i dimensionamenti</a:t>
            </a:r>
          </a:p>
        </p:txBody>
      </p:sp>
      <p:pic>
        <p:nvPicPr>
          <p:cNvPr id="2059" name="Picture 3" descr="LogoARPAC_NEW"/>
          <p:cNvPicPr>
            <a:picLocks noChangeAspect="1" noChangeArrowheads="1"/>
          </p:cNvPicPr>
          <p:nvPr/>
        </p:nvPicPr>
        <p:blipFill>
          <a:blip r:embed="rId6" cstate="print"/>
          <a:srcRect/>
          <a:stretch>
            <a:fillRect/>
          </a:stretch>
        </p:blipFill>
        <p:spPr bwMode="auto">
          <a:xfrm>
            <a:off x="7235825" y="115888"/>
            <a:ext cx="676275" cy="919162"/>
          </a:xfrm>
          <a:prstGeom prst="rect">
            <a:avLst/>
          </a:prstGeom>
          <a:noFill/>
          <a:ln w="9525">
            <a:noFill/>
            <a:miter lim="800000"/>
            <a:headEnd/>
            <a:tailEnd/>
          </a:ln>
        </p:spPr>
      </p:pic>
      <p:sp>
        <p:nvSpPr>
          <p:cNvPr id="2060" name="Rectangle 7"/>
          <p:cNvSpPr>
            <a:spLocks noChangeArrowheads="1"/>
          </p:cNvSpPr>
          <p:nvPr/>
        </p:nvSpPr>
        <p:spPr bwMode="auto">
          <a:xfrm>
            <a:off x="3203575" y="981075"/>
            <a:ext cx="2917825" cy="1008063"/>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subTitle" idx="1"/>
          </p:nvPr>
        </p:nvSpPr>
        <p:spPr>
          <a:xfrm>
            <a:off x="179388" y="2349500"/>
            <a:ext cx="8785225" cy="1008063"/>
          </a:xfrm>
        </p:spPr>
        <p:txBody>
          <a:bodyPr/>
          <a:lstStyle/>
          <a:p>
            <a:pPr marL="2066925" indent="-2066925" algn="l" eaLnBrk="1" hangingPunct="1">
              <a:lnSpc>
                <a:spcPct val="80000"/>
              </a:lnSpc>
            </a:pPr>
            <a:r>
              <a:rPr lang="it-IT" sz="2400" b="1" smtClean="0">
                <a:latin typeface="StempelGaramond Roman"/>
                <a:cs typeface="Arial" charset="0"/>
              </a:rPr>
              <a:t>ALLEGATO 9: Indicatori per stimare la produzione delle principali tipologie di rifiuti ed il fabbisogno delle strutture portuali di raccolta/stoccaggio</a:t>
            </a:r>
          </a:p>
        </p:txBody>
      </p:sp>
      <p:sp>
        <p:nvSpPr>
          <p:cNvPr id="3076"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3077" name="Picture 6"/>
          <p:cNvPicPr>
            <a:picLocks noChangeAspect="1" noChangeArrowheads="1"/>
          </p:cNvPicPr>
          <p:nvPr/>
        </p:nvPicPr>
        <p:blipFill>
          <a:blip r:embed="rId3" cstate="print"/>
          <a:srcRect/>
          <a:stretch>
            <a:fillRect/>
          </a:stretch>
        </p:blipFill>
        <p:spPr bwMode="auto">
          <a:xfrm>
            <a:off x="684213" y="260350"/>
            <a:ext cx="1008062" cy="576263"/>
          </a:xfrm>
          <a:prstGeom prst="rect">
            <a:avLst/>
          </a:prstGeom>
          <a:noFill/>
          <a:ln w="9525">
            <a:noFill/>
            <a:miter lim="800000"/>
            <a:headEnd/>
            <a:tailEnd/>
          </a:ln>
        </p:spPr>
      </p:pic>
      <p:sp>
        <p:nvSpPr>
          <p:cNvPr id="3078"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3079"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3080" name="Picture 11"/>
          <p:cNvPicPr>
            <a:picLocks noGrp="1" noChangeAspect="1" noChangeArrowheads="1"/>
          </p:cNvPicPr>
          <p:nvPr>
            <p:ph type="ctrTitle"/>
          </p:nvPr>
        </p:nvPicPr>
        <p:blipFill>
          <a:blip r:embed="rId4" cstate="print"/>
          <a:srcRect/>
          <a:stretch>
            <a:fillRect/>
          </a:stretch>
        </p:blipFill>
        <p:spPr>
          <a:xfrm>
            <a:off x="4140200" y="115888"/>
            <a:ext cx="889000" cy="866775"/>
          </a:xfrm>
        </p:spPr>
      </p:pic>
      <p:sp>
        <p:nvSpPr>
          <p:cNvPr id="12" name="Rectangle 2"/>
          <p:cNvSpPr txBox="1">
            <a:spLocks noChangeArrowheads="1"/>
          </p:cNvSpPr>
          <p:nvPr/>
        </p:nvSpPr>
        <p:spPr bwMode="auto">
          <a:xfrm>
            <a:off x="501650" y="1844675"/>
            <a:ext cx="8642350" cy="504825"/>
          </a:xfrm>
          <a:prstGeom prst="rect">
            <a:avLst/>
          </a:prstGeom>
          <a:noFill/>
          <a:ln w="9525">
            <a:noFill/>
            <a:miter lim="800000"/>
            <a:headEnd/>
            <a:tailEnd/>
          </a:ln>
          <a:effectLst/>
        </p:spPr>
        <p:txBody>
          <a:bodyPr/>
          <a:lstStyle/>
          <a:p>
            <a:pPr algn="ctr">
              <a:spcBef>
                <a:spcPct val="20000"/>
              </a:spcBef>
              <a:defRPr/>
            </a:pPr>
            <a:r>
              <a:rPr lang="it-IT" sz="2600" b="1" kern="0" dirty="0">
                <a:latin typeface="StempelGaramond Roman" pitchFamily="18" charset="0"/>
                <a:cs typeface="+mn-cs"/>
              </a:rPr>
              <a:t>Contenuti del Documento di indirizzo </a:t>
            </a:r>
          </a:p>
        </p:txBody>
      </p:sp>
      <p:sp>
        <p:nvSpPr>
          <p:cNvPr id="13" name="Rettangolo 10"/>
          <p:cNvSpPr>
            <a:spLocks noChangeArrowheads="1"/>
          </p:cNvSpPr>
          <p:nvPr/>
        </p:nvSpPr>
        <p:spPr bwMode="auto">
          <a:xfrm>
            <a:off x="3419475" y="3379788"/>
            <a:ext cx="5473700" cy="3140075"/>
          </a:xfrm>
          <a:prstGeom prst="rect">
            <a:avLst/>
          </a:prstGeom>
          <a:noFill/>
          <a:ln w="9525">
            <a:noFill/>
            <a:miter lim="800000"/>
            <a:headEnd/>
            <a:tailEnd/>
          </a:ln>
        </p:spPr>
        <p:txBody>
          <a:bodyPr>
            <a:spAutoFit/>
          </a:bodyPr>
          <a:lstStyle/>
          <a:p>
            <a:pPr algn="just">
              <a:defRPr/>
            </a:pPr>
            <a:r>
              <a:rPr lang="it-IT" sz="2200" b="1" dirty="0">
                <a:latin typeface="StempelGaramond Roman"/>
                <a:ea typeface="Arial" pitchFamily="34" charset="0"/>
                <a:cs typeface="Zires"/>
              </a:rPr>
              <a:t>Tabella 2:</a:t>
            </a:r>
          </a:p>
          <a:p>
            <a:pPr algn="just">
              <a:defRPr/>
            </a:pPr>
            <a:r>
              <a:rPr lang="it-IT" sz="2200" b="1" dirty="0">
                <a:latin typeface="StempelGaramond Roman"/>
                <a:ea typeface="Arial" pitchFamily="34" charset="0"/>
                <a:cs typeface="Zires"/>
              </a:rPr>
              <a:t>Indicatori per la valutazione della produzione annua delle Principali Tipologie di Rifiuti Portuali e del fabbisogno minimo impiantistico:</a:t>
            </a:r>
          </a:p>
          <a:p>
            <a:pPr marL="266700" indent="-266700" algn="just">
              <a:buFont typeface="Wingdings" pitchFamily="2" charset="2"/>
              <a:buChar char="ü"/>
              <a:defRPr/>
            </a:pPr>
            <a:r>
              <a:rPr lang="it-IT" sz="2200" b="1" dirty="0">
                <a:latin typeface="StempelGaramond Roman"/>
                <a:ea typeface="Arial" pitchFamily="34" charset="0"/>
                <a:cs typeface="Zires"/>
              </a:rPr>
              <a:t> Ia - Produzione annua di rifiuti per 1000 accosti per tipologia di rifiuto;</a:t>
            </a:r>
          </a:p>
          <a:p>
            <a:pPr marL="266700" indent="-266700" algn="just">
              <a:buFont typeface="Wingdings" pitchFamily="2" charset="2"/>
              <a:buChar char="ü"/>
              <a:defRPr/>
            </a:pPr>
            <a:r>
              <a:rPr lang="it-IT" sz="2200" b="1" dirty="0">
                <a:latin typeface="StempelGaramond Roman"/>
                <a:ea typeface="Arial" pitchFamily="34" charset="0"/>
                <a:cs typeface="Zires"/>
              </a:rPr>
              <a:t>Ic - Capacità di stoccaggio minima per 1000 accosti per tipologia di rifiuto</a:t>
            </a:r>
          </a:p>
        </p:txBody>
      </p:sp>
      <p:graphicFrame>
        <p:nvGraphicFramePr>
          <p:cNvPr id="3074" name="Object 3"/>
          <p:cNvGraphicFramePr>
            <a:graphicFrameLocks noChangeAspect="1"/>
          </p:cNvGraphicFramePr>
          <p:nvPr/>
        </p:nvGraphicFramePr>
        <p:xfrm>
          <a:off x="827088" y="3357563"/>
          <a:ext cx="2376487" cy="3362325"/>
        </p:xfrm>
        <a:graphic>
          <a:graphicData uri="http://schemas.openxmlformats.org/presentationml/2006/ole">
            <p:oleObj spid="_x0000_s3074" name="Acrobat Document" r:id="rId5" imgW="7556400" imgH="10710000" progId="AcroExch.Document.7">
              <p:embed/>
            </p:oleObj>
          </a:graphicData>
        </a:graphic>
      </p:graphicFrame>
      <p:pic>
        <p:nvPicPr>
          <p:cNvPr id="3083" name="Picture 3" descr="LogoARPAC_NEW"/>
          <p:cNvPicPr>
            <a:picLocks noChangeAspect="1" noChangeArrowheads="1"/>
          </p:cNvPicPr>
          <p:nvPr/>
        </p:nvPicPr>
        <p:blipFill>
          <a:blip r:embed="rId6" cstate="print"/>
          <a:srcRect/>
          <a:stretch>
            <a:fillRect/>
          </a:stretch>
        </p:blipFill>
        <p:spPr bwMode="auto">
          <a:xfrm>
            <a:off x="7235825" y="115888"/>
            <a:ext cx="676275" cy="919162"/>
          </a:xfrm>
          <a:prstGeom prst="rect">
            <a:avLst/>
          </a:prstGeom>
          <a:noFill/>
          <a:ln w="9525">
            <a:noFill/>
            <a:miter lim="800000"/>
            <a:headEnd/>
            <a:tailEnd/>
          </a:ln>
        </p:spPr>
      </p:pic>
      <p:sp>
        <p:nvSpPr>
          <p:cNvPr id="3084" name="Rectangle 7"/>
          <p:cNvSpPr>
            <a:spLocks noChangeArrowheads="1"/>
          </p:cNvSpPr>
          <p:nvPr/>
        </p:nvSpPr>
        <p:spPr bwMode="auto">
          <a:xfrm>
            <a:off x="3203575" y="981075"/>
            <a:ext cx="2917825" cy="1008063"/>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2"/>
          <p:cNvSpPr>
            <a:spLocks noGrp="1" noChangeArrowheads="1"/>
          </p:cNvSpPr>
          <p:nvPr>
            <p:ph type="subTitle" idx="1"/>
          </p:nvPr>
        </p:nvSpPr>
        <p:spPr>
          <a:xfrm>
            <a:off x="179388" y="2349500"/>
            <a:ext cx="8785225" cy="1008063"/>
          </a:xfrm>
        </p:spPr>
        <p:txBody>
          <a:bodyPr/>
          <a:lstStyle/>
          <a:p>
            <a:pPr marL="2066925" indent="-2066925" algn="l" eaLnBrk="1" hangingPunct="1">
              <a:lnSpc>
                <a:spcPct val="80000"/>
              </a:lnSpc>
            </a:pPr>
            <a:r>
              <a:rPr lang="it-IT" sz="2400" b="1" smtClean="0">
                <a:latin typeface="StempelGaramond Roman"/>
                <a:cs typeface="Arial" charset="0"/>
              </a:rPr>
              <a:t>ALLEGATO 9: Indicatori per stimare la produzione delle principali tipologie di rifiuti ed il fabbisogno delle strutture portuali di raccolta/stoccaggio</a:t>
            </a:r>
          </a:p>
        </p:txBody>
      </p:sp>
      <p:sp>
        <p:nvSpPr>
          <p:cNvPr id="39938"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39939"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39940"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39941"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39942" name="Picture 11"/>
          <p:cNvPicPr>
            <a:picLocks noGrp="1" noChangeAspect="1" noChangeArrowheads="1"/>
          </p:cNvPicPr>
          <p:nvPr>
            <p:ph type="ctrTitle"/>
          </p:nvPr>
        </p:nvPicPr>
        <p:blipFill>
          <a:blip r:embed="rId3" cstate="print"/>
          <a:srcRect/>
          <a:stretch>
            <a:fillRect/>
          </a:stretch>
        </p:blipFill>
        <p:spPr>
          <a:xfrm>
            <a:off x="4140200" y="115888"/>
            <a:ext cx="889000" cy="866775"/>
          </a:xfrm>
        </p:spPr>
      </p:pic>
      <p:sp>
        <p:nvSpPr>
          <p:cNvPr id="12" name="Rectangle 2"/>
          <p:cNvSpPr txBox="1">
            <a:spLocks noChangeArrowheads="1"/>
          </p:cNvSpPr>
          <p:nvPr/>
        </p:nvSpPr>
        <p:spPr bwMode="auto">
          <a:xfrm>
            <a:off x="501650" y="1844675"/>
            <a:ext cx="8642350" cy="504825"/>
          </a:xfrm>
          <a:prstGeom prst="rect">
            <a:avLst/>
          </a:prstGeom>
          <a:noFill/>
          <a:ln w="9525">
            <a:noFill/>
            <a:miter lim="800000"/>
            <a:headEnd/>
            <a:tailEnd/>
          </a:ln>
          <a:effectLst/>
        </p:spPr>
        <p:txBody>
          <a:bodyPr/>
          <a:lstStyle/>
          <a:p>
            <a:pPr algn="ctr">
              <a:spcBef>
                <a:spcPct val="20000"/>
              </a:spcBef>
              <a:defRPr/>
            </a:pPr>
            <a:r>
              <a:rPr lang="it-IT" sz="2600" b="1" kern="0" dirty="0">
                <a:latin typeface="StempelGaramond Roman" pitchFamily="18" charset="0"/>
                <a:cs typeface="+mn-cs"/>
              </a:rPr>
              <a:t>Contenuti del Documento di indirizzo </a:t>
            </a:r>
          </a:p>
        </p:txBody>
      </p:sp>
      <p:sp>
        <p:nvSpPr>
          <p:cNvPr id="39944" name="Rettangolo 10"/>
          <p:cNvSpPr>
            <a:spLocks noChangeArrowheads="1"/>
          </p:cNvSpPr>
          <p:nvPr/>
        </p:nvSpPr>
        <p:spPr bwMode="auto">
          <a:xfrm>
            <a:off x="395288" y="3141663"/>
            <a:ext cx="8497887" cy="3230562"/>
          </a:xfrm>
          <a:prstGeom prst="rect">
            <a:avLst/>
          </a:prstGeom>
          <a:noFill/>
          <a:ln w="9525">
            <a:noFill/>
            <a:miter lim="800000"/>
            <a:headEnd/>
            <a:tailEnd/>
          </a:ln>
        </p:spPr>
        <p:txBody>
          <a:bodyPr>
            <a:spAutoFit/>
          </a:bodyPr>
          <a:lstStyle/>
          <a:p>
            <a:pPr algn="just"/>
            <a:r>
              <a:rPr lang="it-IT" sz="2200" b="1">
                <a:latin typeface="StempelGaramond Roman"/>
                <a:ea typeface="Arial" charset="0"/>
                <a:cs typeface="Zires"/>
              </a:rPr>
              <a:t>ESEMPIO:</a:t>
            </a:r>
          </a:p>
          <a:p>
            <a:r>
              <a:rPr lang="it-IT" sz="1400" b="1">
                <a:latin typeface="StempelGaramond Roman"/>
                <a:ea typeface="Arial" charset="0"/>
                <a:cs typeface="Zires"/>
              </a:rPr>
              <a:t>Un Porto con 18.500 accosti si stima la produzione di 37 (2 x 18.500)/1000 mc/anno di acqua di sentina.</a:t>
            </a:r>
          </a:p>
          <a:p>
            <a:r>
              <a:rPr lang="it-IT" sz="1400" b="1">
                <a:latin typeface="StempelGaramond Roman"/>
                <a:ea typeface="Arial" charset="0"/>
                <a:cs typeface="Zires"/>
              </a:rPr>
              <a:t>La capacità minima di stoccaggio che andrà prevista in detto porto per le acque di sentina è di 12,95 mc (0,7 x 18.500)/1000.</a:t>
            </a:r>
          </a:p>
          <a:p>
            <a:endParaRPr lang="it-IT" sz="1400" b="1">
              <a:latin typeface="StempelGaramond Roman"/>
              <a:ea typeface="Arial" charset="0"/>
              <a:cs typeface="Zires"/>
            </a:endParaRPr>
          </a:p>
          <a:p>
            <a:r>
              <a:rPr lang="it-IT" sz="1400" b="1">
                <a:latin typeface="StempelGaramond Roman"/>
                <a:ea typeface="Arial" charset="0"/>
                <a:cs typeface="Zires"/>
              </a:rPr>
              <a:t>Sia per stimare la quantità complessiva di una certa categoria di rifiuti prodotti in un porto che per determinare la capacità di stoccaggio da installare, in assenza del numero di accosti, occorre tener conto del numero di posti barca e/o boa  autorizzati dalle autorità competenti.</a:t>
            </a:r>
          </a:p>
          <a:p>
            <a:endParaRPr lang="it-IT" sz="1400" b="1">
              <a:latin typeface="StempelGaramond Roman"/>
              <a:ea typeface="Arial" charset="0"/>
              <a:cs typeface="Zires"/>
            </a:endParaRPr>
          </a:p>
          <a:p>
            <a:r>
              <a:rPr lang="it-IT" sz="1400" b="1">
                <a:latin typeface="StempelGaramond Roman"/>
                <a:ea typeface="Arial" charset="0"/>
                <a:cs typeface="Zires"/>
              </a:rPr>
              <a:t>Esempio: in un porto con 172 posti barca/boa, si stima una produzione complessiva di acqua di sentina pari a 34,4 (2x 172 x 100)/1000 mc/anno di acqua di sentina ed una capacità di stoccaggio minima di 12,04 (0,7x 172 x 100)/1000 mc.</a:t>
            </a:r>
          </a:p>
          <a:p>
            <a:r>
              <a:rPr lang="it-IT" sz="1400" b="1">
                <a:latin typeface="StempelGaramond Roman"/>
                <a:ea typeface="Arial" charset="0"/>
                <a:cs typeface="Zires"/>
              </a:rPr>
              <a:t>Nel caso di presenza di campi boa occorre tener presente anche il contributo di rifiuti prodotti in essi come sommatoria agli accosti o al numero di posti barca.</a:t>
            </a:r>
          </a:p>
        </p:txBody>
      </p:sp>
      <p:pic>
        <p:nvPicPr>
          <p:cNvPr id="39945" name="Picture 3" descr="LogoARPAC_NEW"/>
          <p:cNvPicPr>
            <a:picLocks noChangeAspect="1" noChangeArrowheads="1"/>
          </p:cNvPicPr>
          <p:nvPr/>
        </p:nvPicPr>
        <p:blipFill>
          <a:blip r:embed="rId4" cstate="print"/>
          <a:srcRect/>
          <a:stretch>
            <a:fillRect/>
          </a:stretch>
        </p:blipFill>
        <p:spPr bwMode="auto">
          <a:xfrm>
            <a:off x="7235825" y="115888"/>
            <a:ext cx="676275" cy="919162"/>
          </a:xfrm>
          <a:prstGeom prst="rect">
            <a:avLst/>
          </a:prstGeom>
          <a:noFill/>
          <a:ln w="9525">
            <a:noFill/>
            <a:miter lim="800000"/>
            <a:headEnd/>
            <a:tailEnd/>
          </a:ln>
        </p:spPr>
      </p:pic>
      <p:sp>
        <p:nvSpPr>
          <p:cNvPr id="39946" name="Rectangle 7"/>
          <p:cNvSpPr>
            <a:spLocks noChangeArrowheads="1"/>
          </p:cNvSpPr>
          <p:nvPr/>
        </p:nvSpPr>
        <p:spPr bwMode="auto">
          <a:xfrm>
            <a:off x="3203575" y="981075"/>
            <a:ext cx="2917825" cy="1008063"/>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p:cNvSpPr>
            <a:spLocks noGrp="1" noChangeArrowheads="1"/>
          </p:cNvSpPr>
          <p:nvPr>
            <p:ph type="subTitle" idx="1"/>
          </p:nvPr>
        </p:nvSpPr>
        <p:spPr>
          <a:xfrm>
            <a:off x="179388" y="2205038"/>
            <a:ext cx="8785225" cy="1008062"/>
          </a:xfrm>
        </p:spPr>
        <p:txBody>
          <a:bodyPr/>
          <a:lstStyle/>
          <a:p>
            <a:pPr marL="2066925" indent="-2066925" algn="l" eaLnBrk="1" hangingPunct="1">
              <a:lnSpc>
                <a:spcPct val="80000"/>
              </a:lnSpc>
            </a:pPr>
            <a:r>
              <a:rPr lang="it-IT" sz="2400" b="1" smtClean="0">
                <a:latin typeface="StempelGaramond Roman"/>
                <a:cs typeface="Arial" charset="0"/>
              </a:rPr>
              <a:t>ALLEGATO 9: Indicatori per stimare la produzione delle principali tipologie di rifiuti ed il fabbisogno delle strutture portuali di raccolta/stoccaggio</a:t>
            </a:r>
          </a:p>
        </p:txBody>
      </p:sp>
      <p:sp>
        <p:nvSpPr>
          <p:cNvPr id="40962"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40963"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40964"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40965"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40966" name="Picture 11"/>
          <p:cNvPicPr>
            <a:picLocks noGrp="1" noChangeAspect="1" noChangeArrowheads="1"/>
          </p:cNvPicPr>
          <p:nvPr>
            <p:ph type="ctrTitle"/>
          </p:nvPr>
        </p:nvPicPr>
        <p:blipFill>
          <a:blip r:embed="rId3" cstate="print"/>
          <a:srcRect/>
          <a:stretch>
            <a:fillRect/>
          </a:stretch>
        </p:blipFill>
        <p:spPr>
          <a:xfrm>
            <a:off x="4140200" y="115888"/>
            <a:ext cx="889000" cy="866775"/>
          </a:xfrm>
        </p:spPr>
      </p:pic>
      <p:sp>
        <p:nvSpPr>
          <p:cNvPr id="12" name="Rectangle 2"/>
          <p:cNvSpPr txBox="1">
            <a:spLocks noChangeArrowheads="1"/>
          </p:cNvSpPr>
          <p:nvPr/>
        </p:nvSpPr>
        <p:spPr bwMode="auto">
          <a:xfrm>
            <a:off x="501650" y="1844675"/>
            <a:ext cx="8642350" cy="504825"/>
          </a:xfrm>
          <a:prstGeom prst="rect">
            <a:avLst/>
          </a:prstGeom>
          <a:noFill/>
          <a:ln w="9525">
            <a:noFill/>
            <a:miter lim="800000"/>
            <a:headEnd/>
            <a:tailEnd/>
          </a:ln>
          <a:effectLst/>
        </p:spPr>
        <p:txBody>
          <a:bodyPr/>
          <a:lstStyle/>
          <a:p>
            <a:pPr algn="ctr">
              <a:spcBef>
                <a:spcPct val="20000"/>
              </a:spcBef>
              <a:defRPr/>
            </a:pPr>
            <a:r>
              <a:rPr lang="it-IT" sz="2600" b="1" kern="0" dirty="0">
                <a:latin typeface="StempelGaramond Roman" pitchFamily="18" charset="0"/>
                <a:cs typeface="+mn-cs"/>
              </a:rPr>
              <a:t>Contenuti del Documento di indirizzo </a:t>
            </a:r>
          </a:p>
        </p:txBody>
      </p:sp>
      <p:sp>
        <p:nvSpPr>
          <p:cNvPr id="13" name="Rettangolo 10"/>
          <p:cNvSpPr>
            <a:spLocks noChangeArrowheads="1"/>
          </p:cNvSpPr>
          <p:nvPr/>
        </p:nvSpPr>
        <p:spPr bwMode="auto">
          <a:xfrm>
            <a:off x="395288" y="3068638"/>
            <a:ext cx="8497887" cy="3432175"/>
          </a:xfrm>
          <a:prstGeom prst="rect">
            <a:avLst/>
          </a:prstGeom>
          <a:noFill/>
          <a:ln w="9525">
            <a:noFill/>
            <a:miter lim="800000"/>
            <a:headEnd/>
            <a:tailEnd/>
          </a:ln>
        </p:spPr>
        <p:txBody>
          <a:bodyPr>
            <a:spAutoFit/>
          </a:bodyPr>
          <a:lstStyle/>
          <a:p>
            <a:pPr>
              <a:defRPr/>
            </a:pPr>
            <a:r>
              <a:rPr lang="it-IT" sz="2200" b="1" dirty="0">
                <a:latin typeface="StempelGaramond Roman"/>
                <a:ea typeface="Arial" pitchFamily="34" charset="0"/>
                <a:cs typeface="Zires"/>
              </a:rPr>
              <a:t>LE PRINCIPALI PRESCRIZIONI</a:t>
            </a:r>
          </a:p>
          <a:p>
            <a:pPr marL="180975" indent="-180975" algn="just">
              <a:buFont typeface="Wingdings" pitchFamily="2" charset="2"/>
              <a:buChar char="ü"/>
              <a:defRPr/>
            </a:pPr>
            <a:r>
              <a:rPr lang="it-IT" sz="1500" b="1" dirty="0">
                <a:latin typeface="StempelGaramond Roman"/>
                <a:ea typeface="Arial" pitchFamily="34" charset="0"/>
                <a:cs typeface="Zires"/>
              </a:rPr>
              <a:t>In tutti i porti si dovrà sempre disporre almeno di un impianto per raccolta/trattamento di:</a:t>
            </a:r>
          </a:p>
          <a:p>
            <a:pPr marL="180975" algn="just">
              <a:buFont typeface="Arial" pitchFamily="34" charset="0"/>
              <a:buChar char="•"/>
              <a:defRPr/>
            </a:pPr>
            <a:r>
              <a:rPr lang="it-IT" sz="1500" b="1" dirty="0">
                <a:latin typeface="StempelGaramond Roman"/>
                <a:ea typeface="Arial" pitchFamily="34" charset="0"/>
                <a:cs typeface="Zires"/>
              </a:rPr>
              <a:t>Acque di Sentina;</a:t>
            </a:r>
          </a:p>
          <a:p>
            <a:pPr marL="180975" algn="just">
              <a:buFont typeface="Arial" pitchFamily="34" charset="0"/>
              <a:buChar char="•"/>
              <a:defRPr/>
            </a:pPr>
            <a:r>
              <a:rPr lang="it-IT" sz="1500" b="1" dirty="0">
                <a:latin typeface="StempelGaramond Roman"/>
                <a:ea typeface="Arial" pitchFamily="34" charset="0"/>
                <a:cs typeface="Zires"/>
              </a:rPr>
              <a:t>Oli;</a:t>
            </a:r>
          </a:p>
          <a:p>
            <a:pPr marL="180975" algn="just">
              <a:buFont typeface="Arial" pitchFamily="34" charset="0"/>
              <a:buChar char="•"/>
              <a:defRPr/>
            </a:pPr>
            <a:r>
              <a:rPr lang="it-IT" sz="1500" b="1" dirty="0">
                <a:latin typeface="StempelGaramond Roman"/>
                <a:ea typeface="Arial" pitchFamily="34" charset="0"/>
                <a:cs typeface="Zires"/>
              </a:rPr>
              <a:t>“Acque Nere” ovvero Fanghi delle fosse settiche CER 200304;</a:t>
            </a:r>
          </a:p>
          <a:p>
            <a:pPr marL="180975" algn="just">
              <a:defRPr/>
            </a:pPr>
            <a:endParaRPr lang="it-IT" sz="1500" b="1" dirty="0">
              <a:latin typeface="StempelGaramond Roman"/>
              <a:ea typeface="Arial" pitchFamily="34" charset="0"/>
              <a:cs typeface="Zires"/>
            </a:endParaRPr>
          </a:p>
          <a:p>
            <a:pPr marL="180975" indent="-180975" algn="just">
              <a:buFont typeface="Wingdings" pitchFamily="2" charset="2"/>
              <a:buChar char="ü"/>
              <a:defRPr/>
            </a:pPr>
            <a:r>
              <a:rPr lang="it-IT" sz="1500" b="1" dirty="0">
                <a:latin typeface="StempelGaramond Roman"/>
                <a:ea typeface="Arial" pitchFamily="34" charset="0"/>
                <a:cs typeface="Zires"/>
              </a:rPr>
              <a:t>Si dovrà avere un gruppo bagni  completo ogni porto e se si pone un gruppo bagni ogni 50 posti barca si  potrà ridurre del 20% il Volume da destinare allo stoccaggio delle “acque nere”;</a:t>
            </a:r>
          </a:p>
          <a:p>
            <a:pPr marL="180975" indent="-180975" algn="just">
              <a:defRPr/>
            </a:pPr>
            <a:endParaRPr lang="it-IT" sz="1500" b="1" dirty="0">
              <a:latin typeface="StempelGaramond Roman"/>
              <a:ea typeface="Arial" pitchFamily="34" charset="0"/>
              <a:cs typeface="Zires"/>
            </a:endParaRPr>
          </a:p>
          <a:p>
            <a:pPr marL="180975" indent="-180975" algn="just">
              <a:buFont typeface="Wingdings" pitchFamily="2" charset="2"/>
              <a:buChar char="ü"/>
              <a:defRPr/>
            </a:pPr>
            <a:r>
              <a:rPr lang="it-IT" sz="1500" b="1" dirty="0">
                <a:latin typeface="StempelGaramond Roman"/>
                <a:ea typeface="Arial" pitchFamily="34" charset="0"/>
                <a:cs typeface="Zires"/>
              </a:rPr>
              <a:t>Per la raccolta differenziata un cassonetto per tipologia almeno ogni 50posti barca;</a:t>
            </a:r>
          </a:p>
          <a:p>
            <a:pPr marL="180975" indent="-180975" algn="just">
              <a:buFont typeface="Wingdings" pitchFamily="2" charset="2"/>
              <a:buChar char="ü"/>
              <a:defRPr/>
            </a:pPr>
            <a:endParaRPr lang="it-IT" sz="1500" b="1" dirty="0">
              <a:latin typeface="StempelGaramond Roman"/>
              <a:ea typeface="Arial" pitchFamily="34" charset="0"/>
              <a:cs typeface="Zires"/>
            </a:endParaRPr>
          </a:p>
          <a:p>
            <a:pPr marL="180975" indent="-180975" algn="just">
              <a:buFont typeface="Wingdings" pitchFamily="2" charset="2"/>
              <a:buChar char="ü"/>
              <a:defRPr/>
            </a:pPr>
            <a:r>
              <a:rPr lang="it-IT" sz="1500" b="1" dirty="0">
                <a:latin typeface="StempelGaramond Roman"/>
                <a:ea typeface="Arial" pitchFamily="34" charset="0"/>
                <a:cs typeface="Zires"/>
              </a:rPr>
              <a:t>Nel caso in cui in un porto è previsto che conferiscano anche unità navali ancorate a campi boa ad esso afferenti per determinare la produzione di rifiuti ed i volumi minimi si dovrà sommare alla produzione di rifiuti del porto anche quella del/i campo/i boe afferenti allo stesso.</a:t>
            </a:r>
          </a:p>
        </p:txBody>
      </p:sp>
      <p:pic>
        <p:nvPicPr>
          <p:cNvPr id="40969" name="Picture 3" descr="LogoARPAC_NEW"/>
          <p:cNvPicPr>
            <a:picLocks noChangeAspect="1" noChangeArrowheads="1"/>
          </p:cNvPicPr>
          <p:nvPr/>
        </p:nvPicPr>
        <p:blipFill>
          <a:blip r:embed="rId4" cstate="print"/>
          <a:srcRect/>
          <a:stretch>
            <a:fillRect/>
          </a:stretch>
        </p:blipFill>
        <p:spPr bwMode="auto">
          <a:xfrm>
            <a:off x="7235825" y="115888"/>
            <a:ext cx="676275" cy="919162"/>
          </a:xfrm>
          <a:prstGeom prst="rect">
            <a:avLst/>
          </a:prstGeom>
          <a:noFill/>
          <a:ln w="9525">
            <a:noFill/>
            <a:miter lim="800000"/>
            <a:headEnd/>
            <a:tailEnd/>
          </a:ln>
        </p:spPr>
      </p:pic>
      <p:sp>
        <p:nvSpPr>
          <p:cNvPr id="40970" name="Rectangle 7"/>
          <p:cNvSpPr>
            <a:spLocks noChangeArrowheads="1"/>
          </p:cNvSpPr>
          <p:nvPr/>
        </p:nvSpPr>
        <p:spPr bwMode="auto">
          <a:xfrm>
            <a:off x="3203575" y="981075"/>
            <a:ext cx="2917825" cy="1008063"/>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subTitle" idx="1"/>
          </p:nvPr>
        </p:nvSpPr>
        <p:spPr>
          <a:xfrm>
            <a:off x="179388" y="2349500"/>
            <a:ext cx="8785225" cy="1008063"/>
          </a:xfrm>
        </p:spPr>
        <p:txBody>
          <a:bodyPr/>
          <a:lstStyle/>
          <a:p>
            <a:pPr marL="2152650" indent="-2152650" algn="l" eaLnBrk="1" hangingPunct="1">
              <a:lnSpc>
                <a:spcPct val="80000"/>
              </a:lnSpc>
            </a:pPr>
            <a:r>
              <a:rPr lang="it-IT" sz="2400" b="1" smtClean="0">
                <a:latin typeface="StempelGaramond Roman"/>
                <a:cs typeface="Arial" charset="0"/>
              </a:rPr>
              <a:t>ALLEGATO 9: Indicatori per stimare la produzione delle principali tipologie di rifiuti ed il fabbisogno delle strutture portuali di accolta/stoccaggio</a:t>
            </a:r>
          </a:p>
        </p:txBody>
      </p:sp>
      <p:sp>
        <p:nvSpPr>
          <p:cNvPr id="4100"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4101" name="Picture 6"/>
          <p:cNvPicPr>
            <a:picLocks noChangeAspect="1" noChangeArrowheads="1"/>
          </p:cNvPicPr>
          <p:nvPr/>
        </p:nvPicPr>
        <p:blipFill>
          <a:blip r:embed="rId3" cstate="print"/>
          <a:srcRect/>
          <a:stretch>
            <a:fillRect/>
          </a:stretch>
        </p:blipFill>
        <p:spPr bwMode="auto">
          <a:xfrm>
            <a:off x="684213" y="260350"/>
            <a:ext cx="1008062" cy="576263"/>
          </a:xfrm>
          <a:prstGeom prst="rect">
            <a:avLst/>
          </a:prstGeom>
          <a:noFill/>
          <a:ln w="9525">
            <a:noFill/>
            <a:miter lim="800000"/>
            <a:headEnd/>
            <a:tailEnd/>
          </a:ln>
        </p:spPr>
      </p:pic>
      <p:sp>
        <p:nvSpPr>
          <p:cNvPr id="4102"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4103"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4104" name="Picture 11"/>
          <p:cNvPicPr>
            <a:picLocks noGrp="1" noChangeAspect="1" noChangeArrowheads="1"/>
          </p:cNvPicPr>
          <p:nvPr>
            <p:ph type="ctrTitle"/>
          </p:nvPr>
        </p:nvPicPr>
        <p:blipFill>
          <a:blip r:embed="rId4" cstate="print"/>
          <a:srcRect/>
          <a:stretch>
            <a:fillRect/>
          </a:stretch>
        </p:blipFill>
        <p:spPr>
          <a:xfrm>
            <a:off x="4140200" y="115888"/>
            <a:ext cx="889000" cy="866775"/>
          </a:xfrm>
        </p:spPr>
      </p:pic>
      <p:sp>
        <p:nvSpPr>
          <p:cNvPr id="12" name="Rectangle 2"/>
          <p:cNvSpPr txBox="1">
            <a:spLocks noChangeArrowheads="1"/>
          </p:cNvSpPr>
          <p:nvPr/>
        </p:nvSpPr>
        <p:spPr bwMode="auto">
          <a:xfrm>
            <a:off x="501650" y="1844675"/>
            <a:ext cx="8642350" cy="504825"/>
          </a:xfrm>
          <a:prstGeom prst="rect">
            <a:avLst/>
          </a:prstGeom>
          <a:noFill/>
          <a:ln w="9525">
            <a:noFill/>
            <a:miter lim="800000"/>
            <a:headEnd/>
            <a:tailEnd/>
          </a:ln>
          <a:effectLst/>
        </p:spPr>
        <p:txBody>
          <a:bodyPr/>
          <a:lstStyle/>
          <a:p>
            <a:pPr algn="ctr">
              <a:spcBef>
                <a:spcPct val="20000"/>
              </a:spcBef>
              <a:defRPr/>
            </a:pPr>
            <a:r>
              <a:rPr lang="it-IT" sz="2600" b="1" kern="0" dirty="0">
                <a:latin typeface="StempelGaramond Roman" pitchFamily="18" charset="0"/>
                <a:cs typeface="+mn-cs"/>
              </a:rPr>
              <a:t>Contenuti del Documento di indirizzo </a:t>
            </a:r>
          </a:p>
        </p:txBody>
      </p:sp>
      <p:sp>
        <p:nvSpPr>
          <p:cNvPr id="4106" name="Rettangolo 10"/>
          <p:cNvSpPr>
            <a:spLocks noChangeArrowheads="1"/>
          </p:cNvSpPr>
          <p:nvPr/>
        </p:nvSpPr>
        <p:spPr bwMode="auto">
          <a:xfrm>
            <a:off x="3995738" y="3284538"/>
            <a:ext cx="4752975" cy="2894012"/>
          </a:xfrm>
          <a:prstGeom prst="rect">
            <a:avLst/>
          </a:prstGeom>
          <a:noFill/>
          <a:ln w="9525">
            <a:noFill/>
            <a:miter lim="800000"/>
            <a:headEnd/>
            <a:tailEnd/>
          </a:ln>
        </p:spPr>
        <p:txBody>
          <a:bodyPr>
            <a:spAutoFit/>
          </a:bodyPr>
          <a:lstStyle/>
          <a:p>
            <a:pPr algn="just"/>
            <a:r>
              <a:rPr lang="it-IT" sz="2200" b="1">
                <a:latin typeface="StempelGaramond Roman"/>
                <a:ea typeface="Arial" charset="0"/>
                <a:cs typeface="Zires"/>
              </a:rPr>
              <a:t>Tabella 3:</a:t>
            </a:r>
          </a:p>
          <a:p>
            <a:pPr algn="just"/>
            <a:r>
              <a:rPr lang="it-IT" sz="2000" b="1">
                <a:latin typeface="StempelGaramond Roman"/>
                <a:ea typeface="Arial" charset="0"/>
                <a:cs typeface="Zires"/>
              </a:rPr>
              <a:t>Stima, per porto, della produzione annua delle principali categorie di rifiuti portuali, e della dimensione minima degli stoccaggio da dover installare.</a:t>
            </a:r>
          </a:p>
          <a:p>
            <a:pPr algn="just"/>
            <a:r>
              <a:rPr lang="it-IT" sz="2000" b="1">
                <a:latin typeface="StempelGaramond Roman"/>
                <a:ea typeface="Arial" charset="0"/>
                <a:cs typeface="Zires"/>
              </a:rPr>
              <a:t>Specificità Isole:</a:t>
            </a:r>
          </a:p>
          <a:p>
            <a:pPr algn="just"/>
            <a:r>
              <a:rPr lang="it-IT" sz="2000" b="1">
                <a:latin typeface="StempelGaramond Roman"/>
                <a:ea typeface="Arial" charset="0"/>
                <a:cs typeface="Zires"/>
              </a:rPr>
              <a:t>Dal numero di Accosti si detrae l'aliquota relativa al traffico locale/linea che scala in diverso porto base</a:t>
            </a:r>
          </a:p>
        </p:txBody>
      </p:sp>
      <p:graphicFrame>
        <p:nvGraphicFramePr>
          <p:cNvPr id="4098" name="Object 2"/>
          <p:cNvGraphicFramePr>
            <a:graphicFrameLocks noChangeAspect="1"/>
          </p:cNvGraphicFramePr>
          <p:nvPr/>
        </p:nvGraphicFramePr>
        <p:xfrm>
          <a:off x="250825" y="3573463"/>
          <a:ext cx="3667125" cy="2590800"/>
        </p:xfrm>
        <a:graphic>
          <a:graphicData uri="http://schemas.openxmlformats.org/presentationml/2006/ole">
            <p:oleObj spid="_x0000_s4098" name="Acrobat Document" r:id="rId5" imgW="10693080" imgH="7568280" progId="AcroExch.Document.7">
              <p:embed/>
            </p:oleObj>
          </a:graphicData>
        </a:graphic>
      </p:graphicFrame>
      <p:pic>
        <p:nvPicPr>
          <p:cNvPr id="4107" name="Picture 3" descr="LogoARPAC_NEW"/>
          <p:cNvPicPr>
            <a:picLocks noChangeAspect="1" noChangeArrowheads="1"/>
          </p:cNvPicPr>
          <p:nvPr/>
        </p:nvPicPr>
        <p:blipFill>
          <a:blip r:embed="rId6" cstate="print"/>
          <a:srcRect/>
          <a:stretch>
            <a:fillRect/>
          </a:stretch>
        </p:blipFill>
        <p:spPr bwMode="auto">
          <a:xfrm>
            <a:off x="7235825" y="115888"/>
            <a:ext cx="676275" cy="919162"/>
          </a:xfrm>
          <a:prstGeom prst="rect">
            <a:avLst/>
          </a:prstGeom>
          <a:noFill/>
          <a:ln w="9525">
            <a:noFill/>
            <a:miter lim="800000"/>
            <a:headEnd/>
            <a:tailEnd/>
          </a:ln>
        </p:spPr>
      </p:pic>
      <p:sp>
        <p:nvSpPr>
          <p:cNvPr id="4108" name="Rectangle 7"/>
          <p:cNvSpPr>
            <a:spLocks noChangeArrowheads="1"/>
          </p:cNvSpPr>
          <p:nvPr/>
        </p:nvSpPr>
        <p:spPr bwMode="auto">
          <a:xfrm>
            <a:off x="3203575" y="981075"/>
            <a:ext cx="2917825" cy="1008063"/>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2"/>
          <p:cNvSpPr>
            <a:spLocks noGrp="1" noChangeArrowheads="1"/>
          </p:cNvSpPr>
          <p:nvPr>
            <p:ph type="subTitle" idx="1"/>
          </p:nvPr>
        </p:nvSpPr>
        <p:spPr>
          <a:xfrm>
            <a:off x="179388" y="2349500"/>
            <a:ext cx="8785225" cy="1008063"/>
          </a:xfrm>
        </p:spPr>
        <p:txBody>
          <a:bodyPr/>
          <a:lstStyle/>
          <a:p>
            <a:pPr marL="2152650" indent="-2152650" algn="l" eaLnBrk="1" hangingPunct="1">
              <a:lnSpc>
                <a:spcPct val="80000"/>
              </a:lnSpc>
            </a:pPr>
            <a:r>
              <a:rPr lang="it-IT" sz="2400" b="1" smtClean="0">
                <a:latin typeface="StempelGaramond Roman"/>
                <a:cs typeface="Arial" charset="0"/>
              </a:rPr>
              <a:t>ALLEGATO 9: Indicatori per stimare la produzione delle principali tipologie di rifiuti ed il fabbisogno delle strutture portuali di accolta/stoccaggio</a:t>
            </a:r>
          </a:p>
        </p:txBody>
      </p:sp>
      <p:sp>
        <p:nvSpPr>
          <p:cNvPr id="44034"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44035"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44036"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44037"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44038" name="Picture 11"/>
          <p:cNvPicPr>
            <a:picLocks noGrp="1" noChangeAspect="1" noChangeArrowheads="1"/>
          </p:cNvPicPr>
          <p:nvPr>
            <p:ph type="ctrTitle"/>
          </p:nvPr>
        </p:nvPicPr>
        <p:blipFill>
          <a:blip r:embed="rId3" cstate="print"/>
          <a:srcRect/>
          <a:stretch>
            <a:fillRect/>
          </a:stretch>
        </p:blipFill>
        <p:spPr>
          <a:xfrm>
            <a:off x="4140200" y="115888"/>
            <a:ext cx="889000" cy="866775"/>
          </a:xfrm>
        </p:spPr>
      </p:pic>
      <p:sp>
        <p:nvSpPr>
          <p:cNvPr id="12" name="Rectangle 2"/>
          <p:cNvSpPr txBox="1">
            <a:spLocks noChangeArrowheads="1"/>
          </p:cNvSpPr>
          <p:nvPr/>
        </p:nvSpPr>
        <p:spPr bwMode="auto">
          <a:xfrm>
            <a:off x="501650" y="1844675"/>
            <a:ext cx="8642350" cy="504825"/>
          </a:xfrm>
          <a:prstGeom prst="rect">
            <a:avLst/>
          </a:prstGeom>
          <a:noFill/>
          <a:ln w="9525">
            <a:noFill/>
            <a:miter lim="800000"/>
            <a:headEnd/>
            <a:tailEnd/>
          </a:ln>
          <a:effectLst/>
        </p:spPr>
        <p:txBody>
          <a:bodyPr/>
          <a:lstStyle/>
          <a:p>
            <a:pPr algn="ctr">
              <a:spcBef>
                <a:spcPct val="20000"/>
              </a:spcBef>
              <a:defRPr/>
            </a:pPr>
            <a:r>
              <a:rPr lang="it-IT" sz="2600" b="1" kern="0" dirty="0">
                <a:latin typeface="StempelGaramond Roman" pitchFamily="18" charset="0"/>
                <a:cs typeface="+mn-cs"/>
              </a:rPr>
              <a:t>Contenuti del Documento di indirizzo </a:t>
            </a:r>
          </a:p>
        </p:txBody>
      </p:sp>
      <p:sp>
        <p:nvSpPr>
          <p:cNvPr id="11" name="Rettangolo 10"/>
          <p:cNvSpPr/>
          <p:nvPr/>
        </p:nvSpPr>
        <p:spPr>
          <a:xfrm>
            <a:off x="395288" y="3860800"/>
            <a:ext cx="8497887" cy="1662113"/>
          </a:xfrm>
          <a:prstGeom prst="rect">
            <a:avLst/>
          </a:prstGeom>
        </p:spPr>
        <p:txBody>
          <a:bodyPr>
            <a:spAutoFit/>
          </a:bodyPr>
          <a:lstStyle/>
          <a:p>
            <a:pPr algn="ctr">
              <a:defRPr/>
            </a:pPr>
            <a:r>
              <a:rPr lang="it-IT" sz="2400" b="1" dirty="0">
                <a:latin typeface="StempelGaramond Roman"/>
                <a:ea typeface="Arial" pitchFamily="34" charset="0"/>
                <a:cs typeface="Zires"/>
              </a:rPr>
              <a:t>TEMPI CERTI PER L’ ATTUAZIONE DEL PRESENTE DOCUMENTO</a:t>
            </a:r>
          </a:p>
          <a:p>
            <a:pPr algn="ctr">
              <a:defRPr/>
            </a:pPr>
            <a:endParaRPr lang="it-IT" b="1" dirty="0">
              <a:latin typeface="StempelGaramond Roman"/>
              <a:ea typeface="Arial" pitchFamily="34" charset="0"/>
              <a:cs typeface="Zires"/>
            </a:endParaRPr>
          </a:p>
          <a:p>
            <a:pPr marL="266700" indent="-266700" algn="just">
              <a:buFont typeface="Wingdings" pitchFamily="2" charset="2"/>
              <a:buChar char="ü"/>
              <a:defRPr/>
            </a:pPr>
            <a:r>
              <a:rPr lang="it-IT" b="1" dirty="0">
                <a:latin typeface="StempelGaramond Roman"/>
                <a:ea typeface="Arial" pitchFamily="34" charset="0"/>
                <a:cs typeface="Zires"/>
              </a:rPr>
              <a:t> 5 anni dall’approvazione del presente documento per i porti già in esercizio;</a:t>
            </a:r>
          </a:p>
          <a:p>
            <a:pPr marL="266700" indent="-266700" algn="just">
              <a:buFont typeface="Wingdings" pitchFamily="2" charset="2"/>
              <a:buChar char="ü"/>
              <a:defRPr/>
            </a:pPr>
            <a:r>
              <a:rPr lang="it-IT" b="1" dirty="0">
                <a:latin typeface="StempelGaramond Roman"/>
                <a:ea typeface="Arial" pitchFamily="34" charset="0"/>
                <a:cs typeface="Zires"/>
              </a:rPr>
              <a:t>prima dell’entrata in esercizio, per i porti non ancora collaudati.</a:t>
            </a:r>
          </a:p>
        </p:txBody>
      </p:sp>
      <p:pic>
        <p:nvPicPr>
          <p:cNvPr id="44041" name="Picture 3" descr="LogoARPAC_NEW"/>
          <p:cNvPicPr>
            <a:picLocks noChangeAspect="1" noChangeArrowheads="1"/>
          </p:cNvPicPr>
          <p:nvPr/>
        </p:nvPicPr>
        <p:blipFill>
          <a:blip r:embed="rId4" cstate="print"/>
          <a:srcRect/>
          <a:stretch>
            <a:fillRect/>
          </a:stretch>
        </p:blipFill>
        <p:spPr bwMode="auto">
          <a:xfrm>
            <a:off x="7235825" y="115888"/>
            <a:ext cx="676275" cy="919162"/>
          </a:xfrm>
          <a:prstGeom prst="rect">
            <a:avLst/>
          </a:prstGeom>
          <a:noFill/>
          <a:ln w="9525">
            <a:noFill/>
            <a:miter lim="800000"/>
            <a:headEnd/>
            <a:tailEnd/>
          </a:ln>
        </p:spPr>
      </p:pic>
      <p:sp>
        <p:nvSpPr>
          <p:cNvPr id="44042" name="Rectangle 7"/>
          <p:cNvSpPr>
            <a:spLocks noChangeArrowheads="1"/>
          </p:cNvSpPr>
          <p:nvPr/>
        </p:nvSpPr>
        <p:spPr bwMode="auto">
          <a:xfrm>
            <a:off x="3203575" y="981075"/>
            <a:ext cx="2917825" cy="1008063"/>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subTitle" idx="1"/>
          </p:nvPr>
        </p:nvSpPr>
        <p:spPr>
          <a:xfrm>
            <a:off x="179388" y="2565400"/>
            <a:ext cx="8785225" cy="358775"/>
          </a:xfrm>
        </p:spPr>
        <p:txBody>
          <a:bodyPr/>
          <a:lstStyle/>
          <a:p>
            <a:pPr marL="2333625" indent="-2333625" algn="l" eaLnBrk="1" hangingPunct="1">
              <a:lnSpc>
                <a:spcPct val="80000"/>
              </a:lnSpc>
            </a:pPr>
            <a:r>
              <a:rPr lang="it-IT" sz="2400" b="1" smtClean="0">
                <a:latin typeface="StempelGaramond Roman"/>
                <a:cs typeface="Arial" charset="0"/>
              </a:rPr>
              <a:t>ALLEGATO 10 - Schede sintetiche dei porti Campani</a:t>
            </a:r>
          </a:p>
        </p:txBody>
      </p:sp>
      <p:sp>
        <p:nvSpPr>
          <p:cNvPr id="45058"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45059"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45060"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45061"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45062" name="Picture 11"/>
          <p:cNvPicPr>
            <a:picLocks noGrp="1" noChangeAspect="1" noChangeArrowheads="1"/>
          </p:cNvPicPr>
          <p:nvPr>
            <p:ph type="ctrTitle"/>
          </p:nvPr>
        </p:nvPicPr>
        <p:blipFill>
          <a:blip r:embed="rId3" cstate="print"/>
          <a:srcRect/>
          <a:stretch>
            <a:fillRect/>
          </a:stretch>
        </p:blipFill>
        <p:spPr>
          <a:xfrm>
            <a:off x="4140200" y="115888"/>
            <a:ext cx="889000" cy="866775"/>
          </a:xfrm>
        </p:spPr>
      </p:pic>
      <p:sp>
        <p:nvSpPr>
          <p:cNvPr id="12" name="Rectangle 2"/>
          <p:cNvSpPr txBox="1">
            <a:spLocks noChangeArrowheads="1"/>
          </p:cNvSpPr>
          <p:nvPr/>
        </p:nvSpPr>
        <p:spPr bwMode="auto">
          <a:xfrm>
            <a:off x="501650" y="1989138"/>
            <a:ext cx="8642350" cy="504825"/>
          </a:xfrm>
          <a:prstGeom prst="rect">
            <a:avLst/>
          </a:prstGeom>
          <a:noFill/>
          <a:ln w="9525">
            <a:noFill/>
            <a:miter lim="800000"/>
            <a:headEnd/>
            <a:tailEnd/>
          </a:ln>
          <a:effectLst/>
        </p:spPr>
        <p:txBody>
          <a:bodyPr/>
          <a:lstStyle/>
          <a:p>
            <a:pPr algn="ctr">
              <a:spcBef>
                <a:spcPct val="20000"/>
              </a:spcBef>
              <a:defRPr/>
            </a:pPr>
            <a:r>
              <a:rPr lang="it-IT" sz="2600" b="1" kern="0" dirty="0">
                <a:latin typeface="StempelGaramond Roman" pitchFamily="18" charset="0"/>
                <a:cs typeface="+mn-cs"/>
              </a:rPr>
              <a:t>Contenuti del Documento di indirizzo </a:t>
            </a:r>
          </a:p>
        </p:txBody>
      </p:sp>
      <p:pic>
        <p:nvPicPr>
          <p:cNvPr id="45064" name="Picture 2"/>
          <p:cNvPicPr>
            <a:picLocks noChangeAspect="1" noChangeArrowheads="1"/>
          </p:cNvPicPr>
          <p:nvPr/>
        </p:nvPicPr>
        <p:blipFill>
          <a:blip r:embed="rId4" cstate="print"/>
          <a:srcRect/>
          <a:stretch>
            <a:fillRect/>
          </a:stretch>
        </p:blipFill>
        <p:spPr bwMode="auto">
          <a:xfrm>
            <a:off x="107950" y="3284538"/>
            <a:ext cx="4203700" cy="2425700"/>
          </a:xfrm>
          <a:prstGeom prst="rect">
            <a:avLst/>
          </a:prstGeom>
          <a:noFill/>
          <a:ln w="9525">
            <a:noFill/>
            <a:miter lim="800000"/>
            <a:headEnd/>
            <a:tailEnd/>
          </a:ln>
        </p:spPr>
      </p:pic>
      <p:sp>
        <p:nvSpPr>
          <p:cNvPr id="45065" name="Rettangolo 10"/>
          <p:cNvSpPr>
            <a:spLocks noChangeArrowheads="1"/>
          </p:cNvSpPr>
          <p:nvPr/>
        </p:nvSpPr>
        <p:spPr bwMode="auto">
          <a:xfrm>
            <a:off x="4356100" y="2997200"/>
            <a:ext cx="4679950" cy="3478213"/>
          </a:xfrm>
          <a:prstGeom prst="rect">
            <a:avLst/>
          </a:prstGeom>
          <a:noFill/>
          <a:ln w="9525">
            <a:noFill/>
            <a:miter lim="800000"/>
            <a:headEnd/>
            <a:tailEnd/>
          </a:ln>
        </p:spPr>
        <p:txBody>
          <a:bodyPr>
            <a:spAutoFit/>
          </a:bodyPr>
          <a:lstStyle/>
          <a:p>
            <a:pPr algn="just"/>
            <a:r>
              <a:rPr lang="it-IT" sz="2200" b="1">
                <a:latin typeface="StempelGaramond Roman"/>
                <a:ea typeface="Arial" charset="0"/>
                <a:cs typeface="Zires"/>
              </a:rPr>
              <a:t>Dai Comandi Locali della Capitaneria di Porto, per i porti attivi e per i porti in costruzione o non attivi dal Demanio Marittimo sono state compilate 49 schede dettagliate su ogni porto approdo di interesse Regionale ed interregionale: un’attenta FOTO che costituisce il corposo Allegato 10  </a:t>
            </a:r>
            <a:endParaRPr lang="it-IT" sz="2000" b="1">
              <a:latin typeface="StempelGaramond Roman"/>
              <a:ea typeface="Arial" charset="0"/>
              <a:cs typeface="Zires"/>
            </a:endParaRPr>
          </a:p>
        </p:txBody>
      </p:sp>
      <p:pic>
        <p:nvPicPr>
          <p:cNvPr id="45066" name="Picture 3" descr="LogoARPAC_NEW"/>
          <p:cNvPicPr>
            <a:picLocks noChangeAspect="1" noChangeArrowheads="1"/>
          </p:cNvPicPr>
          <p:nvPr/>
        </p:nvPicPr>
        <p:blipFill>
          <a:blip r:embed="rId5" cstate="print"/>
          <a:srcRect/>
          <a:stretch>
            <a:fillRect/>
          </a:stretch>
        </p:blipFill>
        <p:spPr bwMode="auto">
          <a:xfrm>
            <a:off x="7235825" y="115888"/>
            <a:ext cx="676275" cy="919162"/>
          </a:xfrm>
          <a:prstGeom prst="rect">
            <a:avLst/>
          </a:prstGeom>
          <a:noFill/>
          <a:ln w="9525">
            <a:noFill/>
            <a:miter lim="800000"/>
            <a:headEnd/>
            <a:tailEnd/>
          </a:ln>
        </p:spPr>
      </p:pic>
      <p:sp>
        <p:nvSpPr>
          <p:cNvPr id="45067" name="Rectangle 7"/>
          <p:cNvSpPr>
            <a:spLocks noChangeArrowheads="1"/>
          </p:cNvSpPr>
          <p:nvPr/>
        </p:nvSpPr>
        <p:spPr bwMode="auto">
          <a:xfrm>
            <a:off x="3203575" y="981075"/>
            <a:ext cx="2917825" cy="1008063"/>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subTitle" idx="1"/>
          </p:nvPr>
        </p:nvSpPr>
        <p:spPr>
          <a:xfrm>
            <a:off x="468313" y="2205038"/>
            <a:ext cx="8207375" cy="4464050"/>
          </a:xfrm>
        </p:spPr>
        <p:txBody>
          <a:bodyPr/>
          <a:lstStyle/>
          <a:p>
            <a:pPr algn="just" eaLnBrk="1" hangingPunct="1">
              <a:lnSpc>
                <a:spcPct val="80000"/>
              </a:lnSpc>
            </a:pPr>
            <a:r>
              <a:rPr lang="it-IT" sz="2600" b="1" smtClean="0">
                <a:latin typeface="StempelGaramond Roman"/>
              </a:rPr>
              <a:t>La D.G.R. N.335 del 10/07/2012 si integra coerentemente all’interno della pianificazione regionale per la gestione integrata dei rifiuti in ottemperanza con quanto stabilito dall’art. 232 D.Lgs 152/06 e ss.mm.ii. “Norme in materia ambientale”  </a:t>
            </a:r>
          </a:p>
          <a:p>
            <a:pPr algn="just" eaLnBrk="1" hangingPunct="1">
              <a:lnSpc>
                <a:spcPct val="80000"/>
              </a:lnSpc>
            </a:pPr>
            <a:endParaRPr lang="it-IT" sz="1000" b="1" smtClean="0">
              <a:latin typeface="StempelGaramond Roman"/>
            </a:endParaRPr>
          </a:p>
          <a:p>
            <a:pPr algn="just" eaLnBrk="1" hangingPunct="1">
              <a:lnSpc>
                <a:spcPct val="80000"/>
              </a:lnSpc>
            </a:pPr>
            <a:r>
              <a:rPr lang="it-IT" sz="2600" b="1" smtClean="0">
                <a:latin typeface="StempelGaramond Roman"/>
              </a:rPr>
              <a:t>Tale articolo del Testo Unico Ambientale rinvia alla disciplina specifica in materia di gestione dei rifiuti prodotti dalle navi ed i residui del carico dettata dal Decreto Legislativo 24 giugno 2003, n. 182 recante “Attuazione della direttiva 2000/59/CE relativa agli impianti portuali di raccolta per i rifiuti prodotti dalle navi ed i residui del carico”</a:t>
            </a:r>
          </a:p>
        </p:txBody>
      </p:sp>
      <p:sp>
        <p:nvSpPr>
          <p:cNvPr id="15362"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15363"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15364"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15365"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15366" name="Picture 10"/>
          <p:cNvPicPr>
            <a:picLocks noChangeAspect="1" noChangeArrowheads="1"/>
          </p:cNvPicPr>
          <p:nvPr/>
        </p:nvPicPr>
        <p:blipFill>
          <a:blip r:embed="rId3" cstate="print"/>
          <a:srcRect/>
          <a:stretch>
            <a:fillRect/>
          </a:stretch>
        </p:blipFill>
        <p:spPr bwMode="auto">
          <a:xfrm>
            <a:off x="4211638" y="188913"/>
            <a:ext cx="865187" cy="719137"/>
          </a:xfrm>
          <a:prstGeom prst="rect">
            <a:avLst/>
          </a:prstGeom>
          <a:noFill/>
          <a:ln w="9525">
            <a:noFill/>
            <a:miter lim="800000"/>
            <a:headEnd/>
            <a:tailEnd/>
          </a:ln>
        </p:spPr>
      </p:pic>
      <p:pic>
        <p:nvPicPr>
          <p:cNvPr id="15367" name="Picture 3" descr="LogoARPAC_NEW"/>
          <p:cNvPicPr>
            <a:picLocks noChangeAspect="1" noChangeArrowheads="1"/>
          </p:cNvPicPr>
          <p:nvPr/>
        </p:nvPicPr>
        <p:blipFill>
          <a:blip r:embed="rId4" cstate="print"/>
          <a:srcRect/>
          <a:stretch>
            <a:fillRect/>
          </a:stretch>
        </p:blipFill>
        <p:spPr bwMode="auto">
          <a:xfrm>
            <a:off x="7235825" y="115888"/>
            <a:ext cx="676275" cy="919162"/>
          </a:xfrm>
          <a:prstGeom prst="rect">
            <a:avLst/>
          </a:prstGeom>
          <a:noFill/>
          <a:ln w="9525">
            <a:noFill/>
            <a:miter lim="800000"/>
            <a:headEnd/>
            <a:tailEnd/>
          </a:ln>
        </p:spPr>
      </p:pic>
      <p:sp>
        <p:nvSpPr>
          <p:cNvPr id="15368" name="Rectangle 7"/>
          <p:cNvSpPr>
            <a:spLocks noChangeArrowheads="1"/>
          </p:cNvSpPr>
          <p:nvPr/>
        </p:nvSpPr>
        <p:spPr bwMode="auto">
          <a:xfrm>
            <a:off x="3203575" y="1052513"/>
            <a:ext cx="2917825" cy="1008062"/>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2"/>
          <p:cNvSpPr>
            <a:spLocks noGrp="1" noChangeArrowheads="1"/>
          </p:cNvSpPr>
          <p:nvPr>
            <p:ph type="subTitle" idx="1"/>
          </p:nvPr>
        </p:nvSpPr>
        <p:spPr>
          <a:xfrm>
            <a:off x="179388" y="2492375"/>
            <a:ext cx="8785225" cy="358775"/>
          </a:xfrm>
        </p:spPr>
        <p:txBody>
          <a:bodyPr/>
          <a:lstStyle/>
          <a:p>
            <a:pPr marL="2333625" indent="-2333625" algn="l" eaLnBrk="1" hangingPunct="1">
              <a:lnSpc>
                <a:spcPct val="80000"/>
              </a:lnSpc>
            </a:pPr>
            <a:r>
              <a:rPr lang="it-IT" sz="2400" b="1" smtClean="0">
                <a:latin typeface="StempelGaramond Roman"/>
                <a:cs typeface="Arial" charset="0"/>
              </a:rPr>
              <a:t>ALLEGATO 10 - Schede sintetiche dei porti Campani</a:t>
            </a:r>
          </a:p>
        </p:txBody>
      </p:sp>
      <p:sp>
        <p:nvSpPr>
          <p:cNvPr id="46082"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46083"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46084"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46085"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46086" name="Picture 11"/>
          <p:cNvPicPr>
            <a:picLocks noGrp="1" noChangeAspect="1" noChangeArrowheads="1"/>
          </p:cNvPicPr>
          <p:nvPr>
            <p:ph type="ctrTitle"/>
          </p:nvPr>
        </p:nvPicPr>
        <p:blipFill>
          <a:blip r:embed="rId3" cstate="print"/>
          <a:srcRect/>
          <a:stretch>
            <a:fillRect/>
          </a:stretch>
        </p:blipFill>
        <p:spPr>
          <a:xfrm>
            <a:off x="4140200" y="115888"/>
            <a:ext cx="889000" cy="866775"/>
          </a:xfrm>
        </p:spPr>
      </p:pic>
      <p:sp>
        <p:nvSpPr>
          <p:cNvPr id="12" name="Rectangle 2"/>
          <p:cNvSpPr txBox="1">
            <a:spLocks noChangeArrowheads="1"/>
          </p:cNvSpPr>
          <p:nvPr/>
        </p:nvSpPr>
        <p:spPr bwMode="auto">
          <a:xfrm>
            <a:off x="501650" y="1989138"/>
            <a:ext cx="8642350" cy="504825"/>
          </a:xfrm>
          <a:prstGeom prst="rect">
            <a:avLst/>
          </a:prstGeom>
          <a:noFill/>
          <a:ln w="9525">
            <a:noFill/>
            <a:miter lim="800000"/>
            <a:headEnd/>
            <a:tailEnd/>
          </a:ln>
          <a:effectLst/>
        </p:spPr>
        <p:txBody>
          <a:bodyPr/>
          <a:lstStyle/>
          <a:p>
            <a:pPr algn="ctr">
              <a:spcBef>
                <a:spcPct val="20000"/>
              </a:spcBef>
              <a:defRPr/>
            </a:pPr>
            <a:r>
              <a:rPr lang="it-IT" sz="2600" b="1" kern="0" dirty="0">
                <a:latin typeface="StempelGaramond Roman" pitchFamily="18" charset="0"/>
                <a:cs typeface="+mn-cs"/>
              </a:rPr>
              <a:t>Contenuti del Documento di indirizzo </a:t>
            </a:r>
          </a:p>
        </p:txBody>
      </p:sp>
      <p:sp>
        <p:nvSpPr>
          <p:cNvPr id="46088" name="Rettangolo 10"/>
          <p:cNvSpPr>
            <a:spLocks noChangeArrowheads="1"/>
          </p:cNvSpPr>
          <p:nvPr/>
        </p:nvSpPr>
        <p:spPr bwMode="auto">
          <a:xfrm>
            <a:off x="323850" y="2997200"/>
            <a:ext cx="8640763" cy="3478213"/>
          </a:xfrm>
          <a:prstGeom prst="rect">
            <a:avLst/>
          </a:prstGeom>
          <a:noFill/>
          <a:ln w="9525">
            <a:noFill/>
            <a:miter lim="800000"/>
            <a:headEnd/>
            <a:tailEnd/>
          </a:ln>
        </p:spPr>
        <p:txBody>
          <a:bodyPr>
            <a:spAutoFit/>
          </a:bodyPr>
          <a:lstStyle/>
          <a:p>
            <a:pPr algn="just"/>
            <a:r>
              <a:rPr lang="it-IT" sz="2200" b="1">
                <a:latin typeface="StempelGaramond Roman"/>
                <a:ea typeface="Arial" charset="0"/>
                <a:cs typeface="Zires"/>
              </a:rPr>
              <a:t>Ogni scheda, per ogni porto, descrive le principali caratteristiche dello stesso con foto e planimetrie, indicando  i principali traffici di cui è interessato ovvero si stimano gli accosti divisi per tipologia di traffico (Peschereccio, Commerciale, di Linea e Diportistico) nonché i quantitativi delle principali tipologie di rifiuti Portuali prodotti in un anno.</a:t>
            </a:r>
          </a:p>
          <a:p>
            <a:pPr algn="just"/>
            <a:r>
              <a:rPr lang="it-IT" sz="2200" b="1">
                <a:latin typeface="StempelGaramond Roman"/>
                <a:ea typeface="Arial" charset="0"/>
                <a:cs typeface="Zires"/>
              </a:rPr>
              <a:t>Dette informazioni capillari ed aggiornate sono state essenziali per sviluppare gli indici di cui alla Tabella 2 dell’Allegato 9.</a:t>
            </a:r>
          </a:p>
          <a:p>
            <a:pPr algn="just"/>
            <a:r>
              <a:rPr lang="it-IT" sz="2200" b="1">
                <a:latin typeface="StempelGaramond Roman"/>
                <a:ea typeface="Arial" charset="0"/>
                <a:cs typeface="Zires"/>
              </a:rPr>
              <a:t>E’ inoltre riportato lo stato di attuazione del Vigente Piano di raccolta ed evidenziate le relative criticità.</a:t>
            </a:r>
          </a:p>
        </p:txBody>
      </p:sp>
      <p:pic>
        <p:nvPicPr>
          <p:cNvPr id="46089" name="Picture 3" descr="LogoARPAC_NEW"/>
          <p:cNvPicPr>
            <a:picLocks noChangeAspect="1" noChangeArrowheads="1"/>
          </p:cNvPicPr>
          <p:nvPr/>
        </p:nvPicPr>
        <p:blipFill>
          <a:blip r:embed="rId4" cstate="print"/>
          <a:srcRect/>
          <a:stretch>
            <a:fillRect/>
          </a:stretch>
        </p:blipFill>
        <p:spPr bwMode="auto">
          <a:xfrm>
            <a:off x="7235825" y="115888"/>
            <a:ext cx="676275" cy="919162"/>
          </a:xfrm>
          <a:prstGeom prst="rect">
            <a:avLst/>
          </a:prstGeom>
          <a:noFill/>
          <a:ln w="9525">
            <a:noFill/>
            <a:miter lim="800000"/>
            <a:headEnd/>
            <a:tailEnd/>
          </a:ln>
        </p:spPr>
      </p:pic>
      <p:sp>
        <p:nvSpPr>
          <p:cNvPr id="46090" name="Rectangle 7"/>
          <p:cNvSpPr>
            <a:spLocks noChangeArrowheads="1"/>
          </p:cNvSpPr>
          <p:nvPr/>
        </p:nvSpPr>
        <p:spPr bwMode="auto">
          <a:xfrm>
            <a:off x="3203575" y="981075"/>
            <a:ext cx="2917825" cy="1008063"/>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p:cNvSpPr>
            <a:spLocks noGrp="1" noChangeArrowheads="1"/>
          </p:cNvSpPr>
          <p:nvPr>
            <p:ph type="subTitle" idx="1"/>
          </p:nvPr>
        </p:nvSpPr>
        <p:spPr>
          <a:xfrm>
            <a:off x="179388" y="2133600"/>
            <a:ext cx="8785225" cy="3816350"/>
          </a:xfrm>
        </p:spPr>
        <p:txBody>
          <a:bodyPr/>
          <a:lstStyle/>
          <a:p>
            <a:pPr eaLnBrk="1" hangingPunct="1"/>
            <a:r>
              <a:rPr lang="it-IT" sz="2600" b="1" smtClean="0">
                <a:latin typeface="StempelGaramond Roman"/>
                <a:ea typeface="Times New Roman" pitchFamily="18" charset="0"/>
                <a:cs typeface="Arial" charset="0"/>
              </a:rPr>
              <a:t>ADEMPIMENTI CONSEGUENTI</a:t>
            </a:r>
          </a:p>
          <a:p>
            <a:pPr algn="just" eaLnBrk="1" hangingPunct="1"/>
            <a:r>
              <a:rPr lang="it-IT" sz="2600" b="1" smtClean="0">
                <a:latin typeface="StempelGaramond Roman"/>
                <a:ea typeface="EUAlbertina"/>
                <a:cs typeface="Arial" charset="0"/>
              </a:rPr>
              <a:t>Gli adempimenti conseguenti l’approvazione della D.G.R. consistono nella adozione dei piani di raccolta e di gestione dei rifiuti prodotti dalla navi e dei residui del carico dei porti non sede Autorità Portuale da parte delle Autorità marittime e nella verifica del loro adeguamento alle indicazioni contenute nel “Documento di indirizzo”, quale condizione necessaria all’espressione dell’intesa da parte dell’Amministrazione regionale.</a:t>
            </a:r>
          </a:p>
        </p:txBody>
      </p:sp>
      <p:sp>
        <p:nvSpPr>
          <p:cNvPr id="47106" name="Rectangle 3"/>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47107" name="Picture 5"/>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47108" name="Rectangle 6"/>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47109" name="Rectangle 8"/>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47110" name="Picture 9"/>
          <p:cNvPicPr>
            <a:picLocks noGrp="1" noChangeAspect="1" noChangeArrowheads="1"/>
          </p:cNvPicPr>
          <p:nvPr>
            <p:ph type="ctrTitle"/>
          </p:nvPr>
        </p:nvPicPr>
        <p:blipFill>
          <a:blip r:embed="rId3" cstate="print"/>
          <a:srcRect/>
          <a:stretch>
            <a:fillRect/>
          </a:stretch>
        </p:blipFill>
        <p:spPr>
          <a:xfrm>
            <a:off x="4140200" y="115888"/>
            <a:ext cx="889000" cy="866775"/>
          </a:xfrm>
        </p:spPr>
      </p:pic>
      <p:pic>
        <p:nvPicPr>
          <p:cNvPr id="47111" name="Picture 3" descr="LogoARPAC_NEW"/>
          <p:cNvPicPr>
            <a:picLocks noChangeAspect="1" noChangeArrowheads="1"/>
          </p:cNvPicPr>
          <p:nvPr/>
        </p:nvPicPr>
        <p:blipFill>
          <a:blip r:embed="rId4" cstate="print"/>
          <a:srcRect/>
          <a:stretch>
            <a:fillRect/>
          </a:stretch>
        </p:blipFill>
        <p:spPr bwMode="auto">
          <a:xfrm>
            <a:off x="7235825" y="115888"/>
            <a:ext cx="676275" cy="919162"/>
          </a:xfrm>
          <a:prstGeom prst="rect">
            <a:avLst/>
          </a:prstGeom>
          <a:noFill/>
          <a:ln w="9525">
            <a:noFill/>
            <a:miter lim="800000"/>
            <a:headEnd/>
            <a:tailEnd/>
          </a:ln>
        </p:spPr>
      </p:pic>
      <p:sp>
        <p:nvSpPr>
          <p:cNvPr id="47112" name="Rectangle 7"/>
          <p:cNvSpPr>
            <a:spLocks noChangeArrowheads="1"/>
          </p:cNvSpPr>
          <p:nvPr/>
        </p:nvSpPr>
        <p:spPr bwMode="auto">
          <a:xfrm>
            <a:off x="3203575" y="1052513"/>
            <a:ext cx="2917825" cy="1008062"/>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2"/>
          <p:cNvSpPr>
            <a:spLocks noGrp="1" noChangeArrowheads="1"/>
          </p:cNvSpPr>
          <p:nvPr>
            <p:ph type="subTitle" idx="1"/>
          </p:nvPr>
        </p:nvSpPr>
        <p:spPr>
          <a:xfrm>
            <a:off x="179388" y="1844675"/>
            <a:ext cx="8785225" cy="4868863"/>
          </a:xfrm>
        </p:spPr>
        <p:txBody>
          <a:bodyPr/>
          <a:lstStyle/>
          <a:p>
            <a:pPr eaLnBrk="1" hangingPunct="1">
              <a:lnSpc>
                <a:spcPct val="80000"/>
              </a:lnSpc>
            </a:pPr>
            <a:endParaRPr lang="it-IT" sz="4400" b="1" smtClean="0">
              <a:latin typeface="StempelGaramond Roman"/>
              <a:ea typeface="Times New Roman" pitchFamily="18" charset="0"/>
              <a:cs typeface="Arial" charset="0"/>
            </a:endParaRPr>
          </a:p>
          <a:p>
            <a:pPr eaLnBrk="1" hangingPunct="1">
              <a:lnSpc>
                <a:spcPct val="80000"/>
              </a:lnSpc>
            </a:pPr>
            <a:r>
              <a:rPr lang="it-IT" sz="4400" b="1" smtClean="0">
                <a:latin typeface="StempelGaramond Roman"/>
                <a:ea typeface="Times New Roman" pitchFamily="18" charset="0"/>
                <a:cs typeface="Arial" charset="0"/>
              </a:rPr>
              <a:t>GRAZIE PER L’ATTENZIONE</a:t>
            </a:r>
            <a:endParaRPr lang="it-IT" sz="1800" b="1" smtClean="0">
              <a:latin typeface="StempelGaramond Roman"/>
              <a:ea typeface="EUAlbertina"/>
              <a:cs typeface="Arial" charset="0"/>
            </a:endParaRPr>
          </a:p>
          <a:p>
            <a:pPr algn="l" eaLnBrk="1" hangingPunct="1">
              <a:lnSpc>
                <a:spcPct val="80000"/>
              </a:lnSpc>
            </a:pPr>
            <a:endParaRPr lang="it-IT" sz="1800" b="1" smtClean="0">
              <a:latin typeface="StempelGaramond Roman"/>
              <a:ea typeface="EUAlbertina"/>
              <a:cs typeface="Arial" charset="0"/>
            </a:endParaRPr>
          </a:p>
          <a:p>
            <a:pPr algn="l" eaLnBrk="1" hangingPunct="1">
              <a:lnSpc>
                <a:spcPct val="80000"/>
              </a:lnSpc>
            </a:pPr>
            <a:r>
              <a:rPr lang="it-IT" sz="1800" b="1" smtClean="0">
                <a:latin typeface="StempelGaramond Roman"/>
                <a:ea typeface="EUAlbertina"/>
                <a:cs typeface="Arial" charset="0"/>
              </a:rPr>
              <a:t>Per eventuali approfondimenti potete contattare:</a:t>
            </a:r>
          </a:p>
          <a:p>
            <a:pPr algn="l" eaLnBrk="1" hangingPunct="1">
              <a:lnSpc>
                <a:spcPct val="80000"/>
              </a:lnSpc>
              <a:buFont typeface="Wingdings" pitchFamily="2" charset="2"/>
              <a:buChar char="ü"/>
            </a:pPr>
            <a:r>
              <a:rPr lang="it-IT" sz="1400" b="1" smtClean="0">
                <a:latin typeface="StempelGaramond Roman"/>
                <a:ea typeface="EUAlbertina"/>
                <a:cs typeface="Arial" charset="0"/>
              </a:rPr>
              <a:t>REGIONE CAMPANIA</a:t>
            </a:r>
          </a:p>
          <a:p>
            <a:pPr algn="l" eaLnBrk="1" hangingPunct="1">
              <a:lnSpc>
                <a:spcPct val="80000"/>
              </a:lnSpc>
            </a:pPr>
            <a:r>
              <a:rPr lang="it-IT" sz="1400" b="1" smtClean="0">
                <a:latin typeface="StempelGaramond Roman"/>
                <a:ea typeface="EUAlbertina"/>
                <a:cs typeface="Arial" charset="0"/>
              </a:rPr>
              <a:t>tel 081/7963124</a:t>
            </a:r>
          </a:p>
          <a:p>
            <a:pPr algn="l" eaLnBrk="1" hangingPunct="1">
              <a:lnSpc>
                <a:spcPct val="80000"/>
              </a:lnSpc>
            </a:pPr>
            <a:r>
              <a:rPr lang="it-IT" sz="1400" b="1" smtClean="0">
                <a:latin typeface="StempelGaramond Roman"/>
                <a:ea typeface="EUAlbertina"/>
                <a:cs typeface="Arial" charset="0"/>
              </a:rPr>
              <a:t>an.catalano@maildip.regione.campania.it</a:t>
            </a:r>
          </a:p>
          <a:p>
            <a:pPr algn="l" eaLnBrk="1" hangingPunct="1">
              <a:lnSpc>
                <a:spcPct val="80000"/>
              </a:lnSpc>
            </a:pPr>
            <a:r>
              <a:rPr lang="it-IT" sz="1400" b="1" smtClean="0">
                <a:latin typeface="StempelGaramond Roman"/>
                <a:ea typeface="EUAlbertina"/>
                <a:cs typeface="Arial" charset="0"/>
              </a:rPr>
              <a:t>m.pinto@regione.campania.it</a:t>
            </a:r>
          </a:p>
          <a:p>
            <a:pPr algn="l" eaLnBrk="1" hangingPunct="1">
              <a:lnSpc>
                <a:spcPct val="80000"/>
              </a:lnSpc>
            </a:pPr>
            <a:endParaRPr lang="it-IT" sz="1400" b="1" smtClean="0">
              <a:latin typeface="StempelGaramond Roman"/>
              <a:ea typeface="EUAlbertina"/>
              <a:cs typeface="Arial" charset="0"/>
            </a:endParaRPr>
          </a:p>
          <a:p>
            <a:pPr algn="l" eaLnBrk="1" hangingPunct="1">
              <a:lnSpc>
                <a:spcPct val="80000"/>
              </a:lnSpc>
              <a:buFont typeface="Wingdings" pitchFamily="2" charset="2"/>
              <a:buChar char="ü"/>
            </a:pPr>
            <a:r>
              <a:rPr lang="it-IT" sz="1400" b="1" smtClean="0">
                <a:latin typeface="StempelGaramond Roman"/>
                <a:ea typeface="EUAlbertina"/>
                <a:cs typeface="Arial" charset="0"/>
              </a:rPr>
              <a:t>DIREZIONE MARITTIMA DELLA CAMPANIA</a:t>
            </a:r>
          </a:p>
          <a:p>
            <a:pPr algn="l" eaLnBrk="1" hangingPunct="1">
              <a:lnSpc>
                <a:spcPct val="80000"/>
              </a:lnSpc>
            </a:pPr>
            <a:r>
              <a:rPr lang="it-IT" sz="1400" b="1" smtClean="0">
                <a:latin typeface="StempelGaramond Roman"/>
                <a:ea typeface="EUAlbertina"/>
                <a:cs typeface="Arial" charset="0"/>
              </a:rPr>
              <a:t>tel 081/2445453-388 fax 081/2445383 </a:t>
            </a:r>
          </a:p>
          <a:p>
            <a:pPr algn="l" eaLnBrk="1" hangingPunct="1">
              <a:lnSpc>
                <a:spcPct val="80000"/>
              </a:lnSpc>
            </a:pPr>
            <a:r>
              <a:rPr lang="it-IT" sz="1400" b="1" smtClean="0">
                <a:latin typeface="StempelGaramond Roman"/>
                <a:ea typeface="EUAlbertina"/>
                <a:cs typeface="Arial" charset="0"/>
              </a:rPr>
              <a:t>napoli@guardaiacostiera.it</a:t>
            </a:r>
          </a:p>
          <a:p>
            <a:pPr algn="l" eaLnBrk="1" hangingPunct="1">
              <a:lnSpc>
                <a:spcPct val="80000"/>
              </a:lnSpc>
            </a:pPr>
            <a:r>
              <a:rPr lang="it-IT" sz="1400" b="1" smtClean="0">
                <a:latin typeface="StempelGaramond Roman"/>
                <a:ea typeface="EUAlbertina"/>
                <a:cs typeface="Arial" charset="0"/>
              </a:rPr>
              <a:t>rosario.meo@mit.gov.it</a:t>
            </a:r>
          </a:p>
          <a:p>
            <a:pPr algn="l" eaLnBrk="1" hangingPunct="1">
              <a:lnSpc>
                <a:spcPct val="80000"/>
              </a:lnSpc>
            </a:pPr>
            <a:endParaRPr lang="it-IT" sz="1400" b="1" smtClean="0">
              <a:latin typeface="StempelGaramond Roman"/>
              <a:ea typeface="EUAlbertina"/>
              <a:cs typeface="Arial" charset="0"/>
            </a:endParaRPr>
          </a:p>
          <a:p>
            <a:pPr algn="l" eaLnBrk="1" hangingPunct="1">
              <a:lnSpc>
                <a:spcPct val="80000"/>
              </a:lnSpc>
              <a:buFont typeface="Wingdings" pitchFamily="2" charset="2"/>
              <a:buChar char="ü"/>
            </a:pPr>
            <a:r>
              <a:rPr lang="it-IT" sz="1400" b="1" smtClean="0">
                <a:latin typeface="StempelGaramond Roman"/>
                <a:ea typeface="EUAlbertina"/>
                <a:cs typeface="Arial" charset="0"/>
              </a:rPr>
              <a:t>A.R.P.A.C. – D.T. – U.O.R.U.S.</a:t>
            </a:r>
          </a:p>
          <a:p>
            <a:pPr algn="l" eaLnBrk="1" hangingPunct="1">
              <a:lnSpc>
                <a:spcPct val="80000"/>
              </a:lnSpc>
            </a:pPr>
            <a:r>
              <a:rPr lang="it-IT" sz="1400" b="1" smtClean="0">
                <a:latin typeface="StempelGaramond Roman"/>
                <a:ea typeface="EUAlbertina"/>
                <a:cs typeface="Arial" charset="0"/>
              </a:rPr>
              <a:t>tel 081/2326443-407 fax 081/2326481 </a:t>
            </a:r>
          </a:p>
          <a:p>
            <a:pPr algn="l" eaLnBrk="1" hangingPunct="1">
              <a:lnSpc>
                <a:spcPct val="80000"/>
              </a:lnSpc>
            </a:pPr>
            <a:r>
              <a:rPr lang="it-IT" sz="1400" b="1" smtClean="0">
                <a:latin typeface="StempelGaramond Roman"/>
                <a:ea typeface="EUAlbertina"/>
                <a:cs typeface="Arial" charset="0"/>
              </a:rPr>
              <a:t>c.marro@arpacampania.it</a:t>
            </a:r>
          </a:p>
          <a:p>
            <a:pPr algn="l" eaLnBrk="1" hangingPunct="1">
              <a:lnSpc>
                <a:spcPct val="80000"/>
              </a:lnSpc>
            </a:pPr>
            <a:r>
              <a:rPr lang="it-IT" sz="1400" b="1" smtClean="0">
                <a:latin typeface="StempelGaramond Roman"/>
                <a:ea typeface="EUAlbertina"/>
                <a:cs typeface="Arial" charset="0"/>
              </a:rPr>
              <a:t>r.bardari@arpacampania.it</a:t>
            </a:r>
          </a:p>
        </p:txBody>
      </p:sp>
      <p:sp>
        <p:nvSpPr>
          <p:cNvPr id="48130" name="Rectangle 3"/>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48131" name="Picture 5"/>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48132" name="Rectangle 6"/>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48133" name="Rectangle 8"/>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48134" name="Picture 9"/>
          <p:cNvPicPr>
            <a:picLocks noGrp="1" noChangeAspect="1" noChangeArrowheads="1"/>
          </p:cNvPicPr>
          <p:nvPr>
            <p:ph type="ctrTitle"/>
          </p:nvPr>
        </p:nvPicPr>
        <p:blipFill>
          <a:blip r:embed="rId3" cstate="print"/>
          <a:srcRect/>
          <a:stretch>
            <a:fillRect/>
          </a:stretch>
        </p:blipFill>
        <p:spPr>
          <a:xfrm>
            <a:off x="4140200" y="115888"/>
            <a:ext cx="889000" cy="866775"/>
          </a:xfrm>
        </p:spPr>
      </p:pic>
      <p:pic>
        <p:nvPicPr>
          <p:cNvPr id="48135" name="Picture 3" descr="LogoARPAC_NEW"/>
          <p:cNvPicPr>
            <a:picLocks noChangeAspect="1" noChangeArrowheads="1"/>
          </p:cNvPicPr>
          <p:nvPr/>
        </p:nvPicPr>
        <p:blipFill>
          <a:blip r:embed="rId4" cstate="print"/>
          <a:srcRect/>
          <a:stretch>
            <a:fillRect/>
          </a:stretch>
        </p:blipFill>
        <p:spPr bwMode="auto">
          <a:xfrm>
            <a:off x="7235825" y="115888"/>
            <a:ext cx="676275" cy="919162"/>
          </a:xfrm>
          <a:prstGeom prst="rect">
            <a:avLst/>
          </a:prstGeom>
          <a:noFill/>
          <a:ln w="9525">
            <a:noFill/>
            <a:miter lim="800000"/>
            <a:headEnd/>
            <a:tailEnd/>
          </a:ln>
        </p:spPr>
      </p:pic>
      <p:sp>
        <p:nvSpPr>
          <p:cNvPr id="48136" name="Rectangle 7"/>
          <p:cNvSpPr>
            <a:spLocks noChangeArrowheads="1"/>
          </p:cNvSpPr>
          <p:nvPr/>
        </p:nvSpPr>
        <p:spPr bwMode="auto">
          <a:xfrm>
            <a:off x="3203575" y="1125538"/>
            <a:ext cx="2917825" cy="1008062"/>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subTitle" idx="1"/>
          </p:nvPr>
        </p:nvSpPr>
        <p:spPr>
          <a:xfrm>
            <a:off x="468313" y="2205038"/>
            <a:ext cx="8207375" cy="4319587"/>
          </a:xfrm>
        </p:spPr>
        <p:txBody>
          <a:bodyPr/>
          <a:lstStyle/>
          <a:p>
            <a:pPr algn="just" eaLnBrk="1" hangingPunct="1">
              <a:lnSpc>
                <a:spcPct val="80000"/>
              </a:lnSpc>
            </a:pPr>
            <a:r>
              <a:rPr lang="it-IT" sz="2600" b="1" smtClean="0">
                <a:latin typeface="StempelGaramond Roman"/>
              </a:rPr>
              <a:t>Il D. Lgs. n. 182/2003 si prefigge l’obiettivo di ridurre gli scarichi in mare, in particolare quelli illeciti, dei rifiuti e dei residui del carico prodotti dalle navi che utilizzano porti situati nel territorio dello Stato, nonché di migliorare la disponibilità e l'utilizzo degli impianti portuali di raccolta per i suddetti rifiuti e residui.</a:t>
            </a:r>
          </a:p>
          <a:p>
            <a:pPr algn="just" eaLnBrk="1" hangingPunct="1">
              <a:lnSpc>
                <a:spcPct val="80000"/>
              </a:lnSpc>
            </a:pPr>
            <a:endParaRPr lang="it-IT" sz="2600" b="1" smtClean="0">
              <a:latin typeface="StempelGaramond Roman"/>
            </a:endParaRPr>
          </a:p>
          <a:p>
            <a:pPr algn="just" eaLnBrk="1" hangingPunct="1">
              <a:lnSpc>
                <a:spcPct val="80000"/>
              </a:lnSpc>
            </a:pPr>
            <a:r>
              <a:rPr lang="it-IT" sz="2600" b="1" smtClean="0">
                <a:latin typeface="StempelGaramond Roman"/>
              </a:rPr>
              <a:t>Esso si applica a tutte le navi, compresi i pescherecci e le imbarcazioni da diporto (a prescindere dalla loro bandiera) che fanno scalo o operano in un porto dello Stato ed ai porti dello Stato ove fanno scalo le suddette navi.</a:t>
            </a:r>
            <a:r>
              <a:rPr lang="it-IT" sz="2600" smtClean="0">
                <a:latin typeface="StempelGaramond Roman"/>
              </a:rPr>
              <a:t> </a:t>
            </a:r>
          </a:p>
        </p:txBody>
      </p:sp>
      <p:sp>
        <p:nvSpPr>
          <p:cNvPr id="16386"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16387"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16388"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16389"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16390" name="Picture 10"/>
          <p:cNvPicPr>
            <a:picLocks noChangeAspect="1" noChangeArrowheads="1"/>
          </p:cNvPicPr>
          <p:nvPr/>
        </p:nvPicPr>
        <p:blipFill>
          <a:blip r:embed="rId3" cstate="print"/>
          <a:srcRect/>
          <a:stretch>
            <a:fillRect/>
          </a:stretch>
        </p:blipFill>
        <p:spPr bwMode="auto">
          <a:xfrm>
            <a:off x="4140200" y="260350"/>
            <a:ext cx="865188" cy="719138"/>
          </a:xfrm>
          <a:prstGeom prst="rect">
            <a:avLst/>
          </a:prstGeom>
          <a:noFill/>
          <a:ln w="9525">
            <a:noFill/>
            <a:miter lim="800000"/>
            <a:headEnd/>
            <a:tailEnd/>
          </a:ln>
        </p:spPr>
      </p:pic>
      <p:pic>
        <p:nvPicPr>
          <p:cNvPr id="16391" name="Picture 3" descr="LogoARPAC_NEW"/>
          <p:cNvPicPr>
            <a:picLocks noChangeAspect="1" noChangeArrowheads="1"/>
          </p:cNvPicPr>
          <p:nvPr/>
        </p:nvPicPr>
        <p:blipFill>
          <a:blip r:embed="rId4" cstate="print"/>
          <a:srcRect/>
          <a:stretch>
            <a:fillRect/>
          </a:stretch>
        </p:blipFill>
        <p:spPr bwMode="auto">
          <a:xfrm>
            <a:off x="7235825" y="115888"/>
            <a:ext cx="676275" cy="919162"/>
          </a:xfrm>
          <a:prstGeom prst="rect">
            <a:avLst/>
          </a:prstGeom>
          <a:noFill/>
          <a:ln w="9525">
            <a:noFill/>
            <a:miter lim="800000"/>
            <a:headEnd/>
            <a:tailEnd/>
          </a:ln>
        </p:spPr>
      </p:pic>
      <p:sp>
        <p:nvSpPr>
          <p:cNvPr id="16392" name="Rectangle 7"/>
          <p:cNvSpPr>
            <a:spLocks noChangeArrowheads="1"/>
          </p:cNvSpPr>
          <p:nvPr/>
        </p:nvSpPr>
        <p:spPr bwMode="auto">
          <a:xfrm>
            <a:off x="3203575" y="1052513"/>
            <a:ext cx="2917825" cy="1008062"/>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subTitle" idx="1"/>
          </p:nvPr>
        </p:nvSpPr>
        <p:spPr>
          <a:xfrm>
            <a:off x="468313" y="2205038"/>
            <a:ext cx="8207375" cy="4319587"/>
          </a:xfrm>
        </p:spPr>
        <p:txBody>
          <a:bodyPr/>
          <a:lstStyle/>
          <a:p>
            <a:pPr eaLnBrk="1" hangingPunct="1"/>
            <a:r>
              <a:rPr lang="it-IT" sz="2600" b="1" smtClean="0">
                <a:latin typeface="StempelGaramond Roman"/>
              </a:rPr>
              <a:t>FINALITÀ DELLA DGR</a:t>
            </a:r>
          </a:p>
          <a:p>
            <a:pPr eaLnBrk="1" hangingPunct="1"/>
            <a:endParaRPr lang="it-IT" sz="200" b="1" smtClean="0">
              <a:latin typeface="StempelGaramond Roman"/>
            </a:endParaRPr>
          </a:p>
          <a:p>
            <a:pPr algn="just" eaLnBrk="1" hangingPunct="1"/>
            <a:r>
              <a:rPr lang="it-IT" sz="2500" b="1" smtClean="0">
                <a:latin typeface="StempelGaramond Roman"/>
              </a:rPr>
              <a:t>L'approvazione del presente Documento d’indirizzo potrà consentire il perseguimento dell’obiettivo di uniformare e standardizzare le modalità istruttorio/procedimentali finalizzate alla redazione e/o revisione dei piani di raccolta e di gestione dei rifiuti portuali, in modo da avere strumenti di pianificazione, a livello di singola realtà portuale, in grado di assolvere con efficacia alle precipue finalità di legge. </a:t>
            </a:r>
          </a:p>
        </p:txBody>
      </p:sp>
      <p:sp>
        <p:nvSpPr>
          <p:cNvPr id="17410"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17411"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17412"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17413"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17414" name="Picture 10"/>
          <p:cNvPicPr>
            <a:picLocks noChangeAspect="1" noChangeArrowheads="1"/>
          </p:cNvPicPr>
          <p:nvPr/>
        </p:nvPicPr>
        <p:blipFill>
          <a:blip r:embed="rId3" cstate="print"/>
          <a:srcRect/>
          <a:stretch>
            <a:fillRect/>
          </a:stretch>
        </p:blipFill>
        <p:spPr bwMode="auto">
          <a:xfrm>
            <a:off x="4211638" y="260350"/>
            <a:ext cx="865187" cy="719138"/>
          </a:xfrm>
          <a:prstGeom prst="rect">
            <a:avLst/>
          </a:prstGeom>
          <a:noFill/>
          <a:ln w="9525">
            <a:noFill/>
            <a:miter lim="800000"/>
            <a:headEnd/>
            <a:tailEnd/>
          </a:ln>
        </p:spPr>
      </p:pic>
      <p:pic>
        <p:nvPicPr>
          <p:cNvPr id="17415" name="Picture 3" descr="LogoARPAC_NEW"/>
          <p:cNvPicPr>
            <a:picLocks noChangeAspect="1" noChangeArrowheads="1"/>
          </p:cNvPicPr>
          <p:nvPr/>
        </p:nvPicPr>
        <p:blipFill>
          <a:blip r:embed="rId4" cstate="print"/>
          <a:srcRect/>
          <a:stretch>
            <a:fillRect/>
          </a:stretch>
        </p:blipFill>
        <p:spPr bwMode="auto">
          <a:xfrm>
            <a:off x="7235825" y="115888"/>
            <a:ext cx="676275" cy="919162"/>
          </a:xfrm>
          <a:prstGeom prst="rect">
            <a:avLst/>
          </a:prstGeom>
          <a:noFill/>
          <a:ln w="9525">
            <a:noFill/>
            <a:miter lim="800000"/>
            <a:headEnd/>
            <a:tailEnd/>
          </a:ln>
        </p:spPr>
      </p:pic>
      <p:sp>
        <p:nvSpPr>
          <p:cNvPr id="17416" name="Rectangle 7"/>
          <p:cNvSpPr>
            <a:spLocks noChangeArrowheads="1"/>
          </p:cNvSpPr>
          <p:nvPr/>
        </p:nvSpPr>
        <p:spPr bwMode="auto">
          <a:xfrm>
            <a:off x="3203575" y="1052513"/>
            <a:ext cx="2917825" cy="1008062"/>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p:cNvSpPr>
            <a:spLocks noGrp="1" noChangeArrowheads="1"/>
          </p:cNvSpPr>
          <p:nvPr>
            <p:ph type="subTitle" idx="1"/>
          </p:nvPr>
        </p:nvSpPr>
        <p:spPr>
          <a:xfrm>
            <a:off x="468313" y="2205038"/>
            <a:ext cx="8207375" cy="4319587"/>
          </a:xfrm>
        </p:spPr>
        <p:txBody>
          <a:bodyPr/>
          <a:lstStyle/>
          <a:p>
            <a:pPr eaLnBrk="1" hangingPunct="1"/>
            <a:r>
              <a:rPr lang="it-IT" sz="2600" b="1" smtClean="0">
                <a:latin typeface="StempelGaramond Roman"/>
              </a:rPr>
              <a:t>FINALITÀ DELLA DGR</a:t>
            </a:r>
          </a:p>
          <a:p>
            <a:pPr algn="just" eaLnBrk="1" hangingPunct="1"/>
            <a:r>
              <a:rPr lang="it-IT" sz="2500" b="1" smtClean="0">
                <a:latin typeface="StempelGaramond Roman"/>
              </a:rPr>
              <a:t>Tali finalità si sostanziano nella realizzazione di un sistema gestionale unitario ed integrato, del complesso dei rifiuti prodotti dalle strutture portuali campane di livello regionale, secondo criteri volti ad assicurare elevati standard di protezione dell’ambiente e di sicurezza della salute, in coerenza ed integrazione con i vigenti strumenti di pianificazione regionale in materia di rifiuti ed in aderenza ai principi definiti dall’UE per la gestione integrata delle zone costiere (ICZM).</a:t>
            </a:r>
          </a:p>
          <a:p>
            <a:pPr eaLnBrk="1" hangingPunct="1"/>
            <a:endParaRPr lang="it-IT" sz="2500" b="1" smtClean="0">
              <a:latin typeface="StempelGaramond Roman"/>
            </a:endParaRPr>
          </a:p>
        </p:txBody>
      </p:sp>
      <p:sp>
        <p:nvSpPr>
          <p:cNvPr id="18434"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18435"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18436"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18437"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18438" name="Picture 15"/>
          <p:cNvPicPr>
            <a:picLocks noGrp="1" noChangeAspect="1" noChangeArrowheads="1"/>
          </p:cNvPicPr>
          <p:nvPr>
            <p:ph type="ctrTitle"/>
          </p:nvPr>
        </p:nvPicPr>
        <p:blipFill>
          <a:blip r:embed="rId3" cstate="print"/>
          <a:srcRect/>
          <a:stretch>
            <a:fillRect/>
          </a:stretch>
        </p:blipFill>
        <p:spPr>
          <a:xfrm>
            <a:off x="4140200" y="115888"/>
            <a:ext cx="889000" cy="866775"/>
          </a:xfrm>
        </p:spPr>
      </p:pic>
      <p:pic>
        <p:nvPicPr>
          <p:cNvPr id="18439" name="Picture 3" descr="LogoARPAC_NEW"/>
          <p:cNvPicPr>
            <a:picLocks noChangeAspect="1" noChangeArrowheads="1"/>
          </p:cNvPicPr>
          <p:nvPr/>
        </p:nvPicPr>
        <p:blipFill>
          <a:blip r:embed="rId4" cstate="print"/>
          <a:srcRect/>
          <a:stretch>
            <a:fillRect/>
          </a:stretch>
        </p:blipFill>
        <p:spPr bwMode="auto">
          <a:xfrm>
            <a:off x="7235825" y="115888"/>
            <a:ext cx="676275" cy="919162"/>
          </a:xfrm>
          <a:prstGeom prst="rect">
            <a:avLst/>
          </a:prstGeom>
          <a:noFill/>
          <a:ln w="9525">
            <a:noFill/>
            <a:miter lim="800000"/>
            <a:headEnd/>
            <a:tailEnd/>
          </a:ln>
        </p:spPr>
      </p:pic>
      <p:sp>
        <p:nvSpPr>
          <p:cNvPr id="18440" name="Rectangle 7"/>
          <p:cNvSpPr>
            <a:spLocks noChangeArrowheads="1"/>
          </p:cNvSpPr>
          <p:nvPr/>
        </p:nvSpPr>
        <p:spPr bwMode="auto">
          <a:xfrm>
            <a:off x="3203575" y="1052513"/>
            <a:ext cx="2917825" cy="1008062"/>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p:cNvSpPr>
            <a:spLocks noGrp="1" noChangeArrowheads="1"/>
          </p:cNvSpPr>
          <p:nvPr>
            <p:ph type="subTitle" idx="1"/>
          </p:nvPr>
        </p:nvSpPr>
        <p:spPr>
          <a:xfrm>
            <a:off x="468313" y="2060575"/>
            <a:ext cx="8207375" cy="4797425"/>
          </a:xfrm>
        </p:spPr>
        <p:txBody>
          <a:bodyPr/>
          <a:lstStyle/>
          <a:p>
            <a:pPr eaLnBrk="1" hangingPunct="1"/>
            <a:r>
              <a:rPr lang="it-IT" sz="2600" b="1" smtClean="0">
                <a:latin typeface="StempelGaramond Roman"/>
              </a:rPr>
              <a:t>FINALITÀ DELLA DGR</a:t>
            </a:r>
          </a:p>
          <a:p>
            <a:pPr algn="just" eaLnBrk="1" hangingPunct="1"/>
            <a:r>
              <a:rPr lang="it-IT" sz="2300" b="1" smtClean="0">
                <a:latin typeface="StempelGaramond Roman"/>
              </a:rPr>
              <a:t>Creare un sistema dei Porti Campani moderno che possa garantire moderni servizi integrati all’accosto volto anche ai diportisti (servizi igienici, impianti di raccolta rifiuti direttamente sul molo o all’occorrenza con imbarcazioni dedicate ecc.) e salvaguardare la qualità delle acque marine non ponendo alcuna attenuante allo scarico dei rifiuti in mare (carenza di impianti dedicati).</a:t>
            </a:r>
          </a:p>
          <a:p>
            <a:pPr algn="just" eaLnBrk="1" hangingPunct="1"/>
            <a:r>
              <a:rPr lang="it-IT" sz="2300" b="1" smtClean="0">
                <a:latin typeface="StempelGaramond Roman"/>
              </a:rPr>
              <a:t>Si stima infatti che nel periodo del Picco Estivo su imbarcazioni da diporto si sposta sui mari della nostra Regione una popolazione superiore a quella residente nell’intera città di Benevento </a:t>
            </a:r>
          </a:p>
          <a:p>
            <a:pPr eaLnBrk="1" hangingPunct="1"/>
            <a:endParaRPr lang="it-IT" sz="2500" b="1" smtClean="0">
              <a:latin typeface="StempelGaramond Roman"/>
            </a:endParaRPr>
          </a:p>
        </p:txBody>
      </p:sp>
      <p:sp>
        <p:nvSpPr>
          <p:cNvPr id="19458"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19459"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19460"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19461"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19462" name="Picture 15"/>
          <p:cNvPicPr>
            <a:picLocks noGrp="1" noChangeAspect="1" noChangeArrowheads="1"/>
          </p:cNvPicPr>
          <p:nvPr>
            <p:ph type="ctrTitle"/>
          </p:nvPr>
        </p:nvPicPr>
        <p:blipFill>
          <a:blip r:embed="rId3" cstate="print"/>
          <a:srcRect/>
          <a:stretch>
            <a:fillRect/>
          </a:stretch>
        </p:blipFill>
        <p:spPr>
          <a:xfrm>
            <a:off x="4140200" y="115888"/>
            <a:ext cx="889000" cy="866775"/>
          </a:xfrm>
        </p:spPr>
      </p:pic>
      <p:pic>
        <p:nvPicPr>
          <p:cNvPr id="19463" name="Picture 3" descr="LogoARPAC_NEW"/>
          <p:cNvPicPr>
            <a:picLocks noChangeAspect="1" noChangeArrowheads="1"/>
          </p:cNvPicPr>
          <p:nvPr/>
        </p:nvPicPr>
        <p:blipFill>
          <a:blip r:embed="rId4" cstate="print"/>
          <a:srcRect/>
          <a:stretch>
            <a:fillRect/>
          </a:stretch>
        </p:blipFill>
        <p:spPr bwMode="auto">
          <a:xfrm>
            <a:off x="7235825" y="115888"/>
            <a:ext cx="676275" cy="919162"/>
          </a:xfrm>
          <a:prstGeom prst="rect">
            <a:avLst/>
          </a:prstGeom>
          <a:noFill/>
          <a:ln w="9525">
            <a:noFill/>
            <a:miter lim="800000"/>
            <a:headEnd/>
            <a:tailEnd/>
          </a:ln>
        </p:spPr>
      </p:pic>
      <p:sp>
        <p:nvSpPr>
          <p:cNvPr id="19464" name="Rectangle 7"/>
          <p:cNvSpPr>
            <a:spLocks noChangeArrowheads="1"/>
          </p:cNvSpPr>
          <p:nvPr/>
        </p:nvSpPr>
        <p:spPr bwMode="auto">
          <a:xfrm>
            <a:off x="3203575" y="1052513"/>
            <a:ext cx="2917825" cy="1008062"/>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subTitle" idx="1"/>
          </p:nvPr>
        </p:nvSpPr>
        <p:spPr>
          <a:xfrm>
            <a:off x="468313" y="2060575"/>
            <a:ext cx="8207375" cy="4681538"/>
          </a:xfrm>
        </p:spPr>
        <p:txBody>
          <a:bodyPr/>
          <a:lstStyle/>
          <a:p>
            <a:pPr eaLnBrk="1" hangingPunct="1"/>
            <a:r>
              <a:rPr lang="it-IT" sz="2600" b="1" smtClean="0">
                <a:latin typeface="StempelGaramond Roman"/>
              </a:rPr>
              <a:t>MOTIVAZIONI DELLA DGR</a:t>
            </a:r>
          </a:p>
          <a:p>
            <a:pPr eaLnBrk="1" hangingPunct="1"/>
            <a:endParaRPr lang="it-IT" sz="200" b="1" smtClean="0">
              <a:latin typeface="StempelGaramond Roman"/>
            </a:endParaRPr>
          </a:p>
          <a:p>
            <a:pPr algn="just" eaLnBrk="1" hangingPunct="1"/>
            <a:r>
              <a:rPr lang="it-IT" sz="2300" b="1" smtClean="0">
                <a:latin typeface="StempelGaramond Roman"/>
              </a:rPr>
              <a:t>L'approvazione Documento d’indirizzo per la redazione dei piani di raccolta e gestione dei rifiuti nei porti di competenza della Regione Campania è funzionale al conseguimento dell’obiettivo di garantire omogeneità nell’applicazione del dettato normativo in materia di raccolta e gestione sostenibile dei rifiuti portuali e definire in modo puntuale i reali fabbisogni impiantistici di cui necessitano i singoli porti della Campania non sede di Autorità portuale definendo così anche quale sia il “carico” di rifiuti portuali sul sistema di raccolta/smaltimento sia  Comunale che Provinciale   e Regionale.</a:t>
            </a:r>
          </a:p>
        </p:txBody>
      </p:sp>
      <p:sp>
        <p:nvSpPr>
          <p:cNvPr id="20482"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20483"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20484"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20485"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20486" name="Picture 12"/>
          <p:cNvPicPr>
            <a:picLocks noChangeAspect="1" noChangeArrowheads="1"/>
          </p:cNvPicPr>
          <p:nvPr/>
        </p:nvPicPr>
        <p:blipFill>
          <a:blip r:embed="rId3" cstate="print"/>
          <a:srcRect/>
          <a:stretch>
            <a:fillRect/>
          </a:stretch>
        </p:blipFill>
        <p:spPr bwMode="auto">
          <a:xfrm>
            <a:off x="4211638" y="115888"/>
            <a:ext cx="889000" cy="866775"/>
          </a:xfrm>
          <a:prstGeom prst="rect">
            <a:avLst/>
          </a:prstGeom>
          <a:noFill/>
          <a:ln w="9525">
            <a:noFill/>
            <a:miter lim="800000"/>
            <a:headEnd/>
            <a:tailEnd/>
          </a:ln>
        </p:spPr>
      </p:pic>
      <p:pic>
        <p:nvPicPr>
          <p:cNvPr id="20487" name="Picture 3" descr="LogoARPAC_NEW"/>
          <p:cNvPicPr>
            <a:picLocks noChangeAspect="1" noChangeArrowheads="1"/>
          </p:cNvPicPr>
          <p:nvPr/>
        </p:nvPicPr>
        <p:blipFill>
          <a:blip r:embed="rId4" cstate="print"/>
          <a:srcRect/>
          <a:stretch>
            <a:fillRect/>
          </a:stretch>
        </p:blipFill>
        <p:spPr bwMode="auto">
          <a:xfrm>
            <a:off x="7235825" y="115888"/>
            <a:ext cx="676275" cy="919162"/>
          </a:xfrm>
          <a:prstGeom prst="rect">
            <a:avLst/>
          </a:prstGeom>
          <a:noFill/>
          <a:ln w="9525">
            <a:noFill/>
            <a:miter lim="800000"/>
            <a:headEnd/>
            <a:tailEnd/>
          </a:ln>
        </p:spPr>
      </p:pic>
      <p:sp>
        <p:nvSpPr>
          <p:cNvPr id="20488" name="Rectangle 7"/>
          <p:cNvSpPr>
            <a:spLocks noChangeArrowheads="1"/>
          </p:cNvSpPr>
          <p:nvPr/>
        </p:nvSpPr>
        <p:spPr bwMode="auto">
          <a:xfrm>
            <a:off x="3203575" y="1052513"/>
            <a:ext cx="2917825" cy="1008062"/>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250825" y="1962150"/>
            <a:ext cx="8785225" cy="4491038"/>
          </a:xfrm>
        </p:spPr>
        <p:txBody>
          <a:bodyPr/>
          <a:lstStyle/>
          <a:p>
            <a:pPr eaLnBrk="1" hangingPunct="1">
              <a:defRPr/>
            </a:pPr>
            <a:r>
              <a:rPr lang="it-IT" sz="2600" b="1" dirty="0" smtClean="0">
                <a:latin typeface="StempelGaramond Roman" pitchFamily="18" charset="0"/>
              </a:rPr>
              <a:t>MODALITA’ DI SVILUPPO DEL LAVORO</a:t>
            </a:r>
            <a:endParaRPr lang="it-IT" sz="2600" b="1" dirty="0">
              <a:latin typeface="StempelGaramond Roman" pitchFamily="18" charset="0"/>
            </a:endParaRPr>
          </a:p>
          <a:p>
            <a:pPr algn="just" eaLnBrk="1" hangingPunct="1">
              <a:defRPr/>
            </a:pPr>
            <a:r>
              <a:rPr lang="it-IT" sz="1900" b="1" dirty="0" smtClean="0">
                <a:latin typeface="StempelGaramond Roman" pitchFamily="18" charset="0"/>
              </a:rPr>
              <a:t>Volendo </a:t>
            </a:r>
            <a:r>
              <a:rPr lang="it-IT" sz="1900" b="1" dirty="0">
                <a:latin typeface="StempelGaramond Roman" pitchFamily="18" charset="0"/>
              </a:rPr>
              <a:t>sin da subito costruire un documento che oltre a rispondere alle vigenti normative avesse la capacità di esser immediatamente applicabile nella varia realtà della portualità Campana, l’Assessorato all’Ambiente della Regione Campania </a:t>
            </a:r>
            <a:r>
              <a:rPr lang="it-IT" sz="1900" b="1" dirty="0" smtClean="0">
                <a:latin typeface="StempelGaramond Roman" pitchFamily="18" charset="0"/>
              </a:rPr>
              <a:t>e </a:t>
            </a:r>
            <a:r>
              <a:rPr lang="it-IT" sz="1900" b="1" dirty="0">
                <a:latin typeface="StempelGaramond Roman" pitchFamily="18" charset="0"/>
              </a:rPr>
              <a:t>la Direzione Marittima della </a:t>
            </a:r>
            <a:r>
              <a:rPr lang="it-IT" sz="1900" b="1" dirty="0" smtClean="0">
                <a:latin typeface="StempelGaramond Roman" pitchFamily="18" charset="0"/>
              </a:rPr>
              <a:t>Campania, </a:t>
            </a:r>
            <a:r>
              <a:rPr lang="it-IT" sz="1900" b="1" dirty="0">
                <a:latin typeface="StempelGaramond Roman" pitchFamily="18" charset="0"/>
              </a:rPr>
              <a:t>hanno dato vita alla costituzione di un apposito gruppo </a:t>
            </a:r>
            <a:r>
              <a:rPr lang="it-IT" sz="1900" b="1" dirty="0" smtClean="0">
                <a:latin typeface="StempelGaramond Roman" pitchFamily="18" charset="0"/>
              </a:rPr>
              <a:t>interistituzionale che </a:t>
            </a:r>
            <a:r>
              <a:rPr lang="it-IT" sz="1900" b="1" dirty="0">
                <a:latin typeface="StempelGaramond Roman" pitchFamily="18" charset="0"/>
              </a:rPr>
              <a:t>coinvolgesse per i </a:t>
            </a:r>
            <a:r>
              <a:rPr lang="it-IT" sz="1900" b="1" dirty="0" smtClean="0">
                <a:latin typeface="StempelGaramond Roman" pitchFamily="18" charset="0"/>
              </a:rPr>
              <a:t>diversi </a:t>
            </a:r>
            <a:r>
              <a:rPr lang="it-IT" sz="1900" b="1" dirty="0">
                <a:latin typeface="StempelGaramond Roman" pitchFamily="18" charset="0"/>
              </a:rPr>
              <a:t>aspetti i principali soggetti istituzionali competenti in materia, ovvero:</a:t>
            </a:r>
          </a:p>
          <a:p>
            <a:pPr marL="266700" algn="just" eaLnBrk="1" hangingPunct="1">
              <a:buFont typeface="Wingdings" pitchFamily="2" charset="2"/>
              <a:buChar char="ü"/>
              <a:defRPr/>
            </a:pPr>
            <a:r>
              <a:rPr lang="it-IT" sz="1900" b="1" dirty="0" smtClean="0">
                <a:latin typeface="StempelGaramond Roman" pitchFamily="18" charset="0"/>
              </a:rPr>
              <a:t> l’Autorità Marittima Campana</a:t>
            </a:r>
          </a:p>
          <a:p>
            <a:pPr marL="542925" indent="-276225" algn="just" eaLnBrk="1" hangingPunct="1">
              <a:buFont typeface="Wingdings" pitchFamily="2" charset="2"/>
              <a:buChar char="ü"/>
              <a:defRPr/>
            </a:pPr>
            <a:r>
              <a:rPr lang="it-IT" sz="1900" b="1" dirty="0">
                <a:latin typeface="StempelGaramond Roman" pitchFamily="18" charset="0"/>
              </a:rPr>
              <a:t> l’ Assessorato Ecologia - Tutela dell’ambiente e disinquinamento -Ciclo Integrato delle Acque -  Programmazione e gestione dei </a:t>
            </a:r>
            <a:r>
              <a:rPr lang="it-IT" sz="1900" b="1" dirty="0" smtClean="0">
                <a:latin typeface="StempelGaramond Roman" pitchFamily="18" charset="0"/>
              </a:rPr>
              <a:t>rifiuti</a:t>
            </a:r>
            <a:endParaRPr lang="it-IT" sz="1900" b="1" dirty="0">
              <a:latin typeface="StempelGaramond Roman" pitchFamily="18" charset="0"/>
            </a:endParaRPr>
          </a:p>
          <a:p>
            <a:pPr marL="542925" indent="-276225" algn="just" eaLnBrk="1" hangingPunct="1">
              <a:buFont typeface="Wingdings" pitchFamily="2" charset="2"/>
              <a:buChar char="ü"/>
              <a:defRPr/>
            </a:pPr>
            <a:r>
              <a:rPr lang="it-IT" sz="1900" b="1" dirty="0">
                <a:latin typeface="StempelGaramond Roman" pitchFamily="18" charset="0"/>
              </a:rPr>
              <a:t>Assessorato ai Trasporti, Viabilità e Attività Produttive - Settore Demanio e Porti</a:t>
            </a:r>
          </a:p>
          <a:p>
            <a:pPr marL="542925" indent="-276225" algn="just" eaLnBrk="1" hangingPunct="1">
              <a:buFont typeface="Wingdings" pitchFamily="2" charset="2"/>
              <a:buChar char="ü"/>
              <a:defRPr/>
            </a:pPr>
            <a:r>
              <a:rPr lang="it-IT" sz="1900" b="1" dirty="0" smtClean="0">
                <a:latin typeface="StempelGaramond Roman" pitchFamily="18" charset="0"/>
              </a:rPr>
              <a:t>l’A.R.P.A.C</a:t>
            </a:r>
            <a:r>
              <a:rPr lang="it-IT" sz="1900" b="1" dirty="0">
                <a:latin typeface="StempelGaramond Roman" pitchFamily="18" charset="0"/>
              </a:rPr>
              <a:t>.</a:t>
            </a:r>
          </a:p>
          <a:p>
            <a:pPr eaLnBrk="1" hangingPunct="1">
              <a:defRPr/>
            </a:pPr>
            <a:r>
              <a:rPr lang="it-IT" sz="2600" b="1" dirty="0" smtClean="0">
                <a:solidFill>
                  <a:srgbClr val="FF0000"/>
                </a:solidFill>
                <a:latin typeface="StempelGaramond Roman" pitchFamily="18" charset="0"/>
              </a:rPr>
              <a:t> </a:t>
            </a:r>
            <a:endParaRPr lang="it-IT" sz="2600" b="1" dirty="0">
              <a:solidFill>
                <a:srgbClr val="FF0000"/>
              </a:solidFill>
              <a:latin typeface="StempelGaramond Roman" pitchFamily="18" charset="0"/>
            </a:endParaRPr>
          </a:p>
        </p:txBody>
      </p:sp>
      <p:sp>
        <p:nvSpPr>
          <p:cNvPr id="21506" name="Rectangle 4"/>
          <p:cNvSpPr>
            <a:spLocks noChangeArrowheads="1"/>
          </p:cNvSpPr>
          <p:nvPr/>
        </p:nvSpPr>
        <p:spPr bwMode="auto">
          <a:xfrm>
            <a:off x="773113" y="1293813"/>
            <a:ext cx="1495425" cy="366712"/>
          </a:xfrm>
          <a:prstGeom prst="rect">
            <a:avLst/>
          </a:prstGeom>
          <a:noFill/>
          <a:ln w="9525">
            <a:noFill/>
            <a:miter lim="800000"/>
            <a:headEnd/>
            <a:tailEnd/>
          </a:ln>
        </p:spPr>
        <p:txBody>
          <a:bodyPr>
            <a:spAutoFit/>
          </a:bodyPr>
          <a:lstStyle/>
          <a:p>
            <a:r>
              <a:rPr lang="it-IT"/>
              <a:t> </a:t>
            </a:r>
          </a:p>
        </p:txBody>
      </p:sp>
      <p:pic>
        <p:nvPicPr>
          <p:cNvPr id="21507" name="Picture 6"/>
          <p:cNvPicPr>
            <a:picLocks noChangeAspect="1" noChangeArrowheads="1"/>
          </p:cNvPicPr>
          <p:nvPr/>
        </p:nvPicPr>
        <p:blipFill>
          <a:blip r:embed="rId2" cstate="print"/>
          <a:srcRect/>
          <a:stretch>
            <a:fillRect/>
          </a:stretch>
        </p:blipFill>
        <p:spPr bwMode="auto">
          <a:xfrm>
            <a:off x="684213" y="260350"/>
            <a:ext cx="1008062" cy="576263"/>
          </a:xfrm>
          <a:prstGeom prst="rect">
            <a:avLst/>
          </a:prstGeom>
          <a:noFill/>
          <a:ln w="9525">
            <a:noFill/>
            <a:miter lim="800000"/>
            <a:headEnd/>
            <a:tailEnd/>
          </a:ln>
        </p:spPr>
      </p:pic>
      <p:sp>
        <p:nvSpPr>
          <p:cNvPr id="21508" name="Rectangle 7"/>
          <p:cNvSpPr>
            <a:spLocks noChangeArrowheads="1"/>
          </p:cNvSpPr>
          <p:nvPr/>
        </p:nvSpPr>
        <p:spPr bwMode="auto">
          <a:xfrm>
            <a:off x="179388" y="908050"/>
            <a:ext cx="2214562" cy="701675"/>
          </a:xfrm>
          <a:prstGeom prst="rect">
            <a:avLst/>
          </a:prstGeom>
          <a:noFill/>
          <a:ln w="9525">
            <a:noFill/>
            <a:miter lim="800000"/>
            <a:headEnd/>
            <a:tailEnd/>
          </a:ln>
        </p:spPr>
        <p:txBody>
          <a:bodyPr>
            <a:spAutoFit/>
          </a:bodyPr>
          <a:lstStyle/>
          <a:p>
            <a:pPr algn="ctr"/>
            <a:r>
              <a:rPr lang="it-IT" sz="1000" b="1">
                <a:latin typeface="StempelGaramond Roman"/>
              </a:rPr>
              <a:t>Ministero delle Infrastrutture e dei Trasporti</a:t>
            </a:r>
          </a:p>
          <a:p>
            <a:pPr algn="ctr"/>
            <a:r>
              <a:rPr lang="it-IT" sz="1000" b="1">
                <a:latin typeface="StempelGaramond Roman"/>
              </a:rPr>
              <a:t>Direzione Marittima della Campania</a:t>
            </a:r>
          </a:p>
        </p:txBody>
      </p:sp>
      <p:sp>
        <p:nvSpPr>
          <p:cNvPr id="21509" name="Rectangle 9"/>
          <p:cNvSpPr>
            <a:spLocks noChangeArrowheads="1"/>
          </p:cNvSpPr>
          <p:nvPr/>
        </p:nvSpPr>
        <p:spPr bwMode="auto">
          <a:xfrm>
            <a:off x="6732588" y="1052513"/>
            <a:ext cx="2114550" cy="396875"/>
          </a:xfrm>
          <a:prstGeom prst="rect">
            <a:avLst/>
          </a:prstGeom>
          <a:noFill/>
          <a:ln w="9525">
            <a:noFill/>
            <a:miter lim="800000"/>
            <a:headEnd/>
            <a:tailEnd/>
          </a:ln>
        </p:spPr>
        <p:txBody>
          <a:bodyPr>
            <a:spAutoFit/>
          </a:bodyPr>
          <a:lstStyle/>
          <a:p>
            <a:r>
              <a:rPr lang="it-IT" sz="1000" b="1">
                <a:latin typeface="StempelGaramond Roman"/>
              </a:rPr>
              <a:t>ARPAC – Agenzia Regionale Protezione Ambientale Campania</a:t>
            </a:r>
          </a:p>
        </p:txBody>
      </p:sp>
      <p:pic>
        <p:nvPicPr>
          <p:cNvPr id="21510" name="Picture 12"/>
          <p:cNvPicPr>
            <a:picLocks noChangeAspect="1" noChangeArrowheads="1"/>
          </p:cNvPicPr>
          <p:nvPr/>
        </p:nvPicPr>
        <p:blipFill>
          <a:blip r:embed="rId3" cstate="print"/>
          <a:srcRect/>
          <a:stretch>
            <a:fillRect/>
          </a:stretch>
        </p:blipFill>
        <p:spPr bwMode="auto">
          <a:xfrm>
            <a:off x="4211638" y="115888"/>
            <a:ext cx="889000" cy="866775"/>
          </a:xfrm>
          <a:prstGeom prst="rect">
            <a:avLst/>
          </a:prstGeom>
          <a:noFill/>
          <a:ln w="9525">
            <a:noFill/>
            <a:miter lim="800000"/>
            <a:headEnd/>
            <a:tailEnd/>
          </a:ln>
        </p:spPr>
      </p:pic>
      <p:pic>
        <p:nvPicPr>
          <p:cNvPr id="21511" name="Picture 3" descr="LogoARPAC_NEW"/>
          <p:cNvPicPr>
            <a:picLocks noChangeAspect="1" noChangeArrowheads="1"/>
          </p:cNvPicPr>
          <p:nvPr/>
        </p:nvPicPr>
        <p:blipFill>
          <a:blip r:embed="rId4" cstate="print"/>
          <a:srcRect/>
          <a:stretch>
            <a:fillRect/>
          </a:stretch>
        </p:blipFill>
        <p:spPr bwMode="auto">
          <a:xfrm>
            <a:off x="7235825" y="115888"/>
            <a:ext cx="676275" cy="919162"/>
          </a:xfrm>
          <a:prstGeom prst="rect">
            <a:avLst/>
          </a:prstGeom>
          <a:noFill/>
          <a:ln w="9525">
            <a:noFill/>
            <a:miter lim="800000"/>
            <a:headEnd/>
            <a:tailEnd/>
          </a:ln>
        </p:spPr>
      </p:pic>
      <p:sp>
        <p:nvSpPr>
          <p:cNvPr id="21512" name="Rectangle 7"/>
          <p:cNvSpPr>
            <a:spLocks noChangeArrowheads="1"/>
          </p:cNvSpPr>
          <p:nvPr/>
        </p:nvSpPr>
        <p:spPr bwMode="auto">
          <a:xfrm>
            <a:off x="3203575" y="1052513"/>
            <a:ext cx="2917825" cy="1008062"/>
          </a:xfrm>
          <a:prstGeom prst="rect">
            <a:avLst/>
          </a:prstGeom>
          <a:noFill/>
          <a:ln w="9525">
            <a:noFill/>
            <a:miter lim="800000"/>
            <a:headEnd/>
            <a:tailEnd/>
          </a:ln>
        </p:spPr>
        <p:txBody>
          <a:bodyPr/>
          <a:lstStyle/>
          <a:p>
            <a:pPr algn="ctr">
              <a:lnSpc>
                <a:spcPct val="80000"/>
              </a:lnSpc>
              <a:spcBef>
                <a:spcPct val="20000"/>
              </a:spcBef>
            </a:pPr>
            <a:r>
              <a:rPr lang="it-IT" sz="1000" b="1">
                <a:latin typeface="StempelGaramond Roman"/>
              </a:rPr>
              <a:t>Assessorato all’Ecologia, Tutela dell’ambiente e disinquinamento</a:t>
            </a:r>
          </a:p>
          <a:p>
            <a:pPr algn="ctr">
              <a:lnSpc>
                <a:spcPct val="80000"/>
              </a:lnSpc>
              <a:spcBef>
                <a:spcPct val="20000"/>
              </a:spcBef>
            </a:pPr>
            <a:r>
              <a:rPr lang="it-IT" sz="1000" b="1">
                <a:latin typeface="StempelGaramond Roman"/>
              </a:rPr>
              <a:t>Area - Programmazione e gestione del ciclo integrato dei rifiuti</a:t>
            </a:r>
          </a:p>
          <a:p>
            <a:pPr algn="ctr">
              <a:lnSpc>
                <a:spcPct val="80000"/>
              </a:lnSpc>
              <a:spcBef>
                <a:spcPct val="20000"/>
              </a:spcBef>
            </a:pPr>
            <a:endParaRPr lang="it-IT" sz="1000" b="1">
              <a:latin typeface="StempelGaramond Roman"/>
            </a:endParaRPr>
          </a:p>
          <a:p>
            <a:pPr algn="ctr">
              <a:lnSpc>
                <a:spcPct val="80000"/>
              </a:lnSpc>
              <a:spcBef>
                <a:spcPct val="20000"/>
              </a:spcBef>
            </a:pPr>
            <a:r>
              <a:rPr lang="it-IT" sz="1000" b="1">
                <a:latin typeface="StempelGaramond Roman"/>
              </a:rPr>
              <a:t>Assessorato ai Trasporti, Viabilità e Attività Produttive</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5">
      <a:dk1>
        <a:srgbClr val="003366"/>
      </a:dk1>
      <a:lt1>
        <a:srgbClr val="FFFFFF"/>
      </a:lt1>
      <a:dk2>
        <a:srgbClr val="0066FF"/>
      </a:dk2>
      <a:lt2>
        <a:srgbClr val="CCFFFF"/>
      </a:lt2>
      <a:accent1>
        <a:srgbClr val="3366CC"/>
      </a:accent1>
      <a:accent2>
        <a:srgbClr val="00B000"/>
      </a:accent2>
      <a:accent3>
        <a:srgbClr val="AAB8FF"/>
      </a:accent3>
      <a:accent4>
        <a:srgbClr val="DADADA"/>
      </a:accent4>
      <a:accent5>
        <a:srgbClr val="ADB8E2"/>
      </a:accent5>
      <a:accent6>
        <a:srgbClr val="009F00"/>
      </a:accent6>
      <a:hlink>
        <a:srgbClr val="3399FF"/>
      </a:hlink>
      <a:folHlink>
        <a:srgbClr val="FFE701"/>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ruttura predefinita 13">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3399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14">
        <a:dk1>
          <a:srgbClr val="003366"/>
        </a:dk1>
        <a:lt1>
          <a:srgbClr val="FFFFFF"/>
        </a:lt1>
        <a:dk2>
          <a:srgbClr val="0099FF"/>
        </a:dk2>
        <a:lt2>
          <a:srgbClr val="CCFFFF"/>
        </a:lt2>
        <a:accent1>
          <a:srgbClr val="3366CC"/>
        </a:accent1>
        <a:accent2>
          <a:srgbClr val="00B000"/>
        </a:accent2>
        <a:accent3>
          <a:srgbClr val="AACAFF"/>
        </a:accent3>
        <a:accent4>
          <a:srgbClr val="DADADA"/>
        </a:accent4>
        <a:accent5>
          <a:srgbClr val="ADB8E2"/>
        </a:accent5>
        <a:accent6>
          <a:srgbClr val="009F00"/>
        </a:accent6>
        <a:hlink>
          <a:srgbClr val="3399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15">
        <a:dk1>
          <a:srgbClr val="003366"/>
        </a:dk1>
        <a:lt1>
          <a:srgbClr val="FFFFFF"/>
        </a:lt1>
        <a:dk2>
          <a:srgbClr val="0066FF"/>
        </a:dk2>
        <a:lt2>
          <a:srgbClr val="CCFFFF"/>
        </a:lt2>
        <a:accent1>
          <a:srgbClr val="3366CC"/>
        </a:accent1>
        <a:accent2>
          <a:srgbClr val="00B000"/>
        </a:accent2>
        <a:accent3>
          <a:srgbClr val="AAB8FF"/>
        </a:accent3>
        <a:accent4>
          <a:srgbClr val="DADADA"/>
        </a:accent4>
        <a:accent5>
          <a:srgbClr val="ADB8E2"/>
        </a:accent5>
        <a:accent6>
          <a:srgbClr val="009F00"/>
        </a:accent6>
        <a:hlink>
          <a:srgbClr val="3399FF"/>
        </a:hlink>
        <a:folHlink>
          <a:srgbClr val="FFE701"/>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507</TotalTime>
  <Words>3970</Words>
  <Application>Microsoft Office PowerPoint</Application>
  <PresentationFormat>Presentazione su schermo (4:3)</PresentationFormat>
  <Paragraphs>460</Paragraphs>
  <Slides>32</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32</vt:i4>
      </vt:variant>
    </vt:vector>
  </HeadingPairs>
  <TitlesOfParts>
    <vt:vector size="34" baseType="lpstr">
      <vt:lpstr>Struttura predefinita</vt:lpstr>
      <vt:lpstr>Acrobat Document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RC021260</dc:creator>
  <cp:lastModifiedBy>Daniela</cp:lastModifiedBy>
  <cp:revision>59</cp:revision>
  <dcterms:created xsi:type="dcterms:W3CDTF">2012-07-17T10:17:18Z</dcterms:created>
  <dcterms:modified xsi:type="dcterms:W3CDTF">2012-07-31T11:15:51Z</dcterms:modified>
</cp:coreProperties>
</file>