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7" r:id="rId5"/>
    <p:sldMasterId id="2147483658" r:id="rId6"/>
    <p:sldMasterId id="2147483659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</p:sldIdLst>
  <p:sldSz cy="10287000" cx="18288000"/>
  <p:notesSz cx="6881800" cy="100028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26">
          <p15:clr>
            <a:srgbClr val="A4A3A4"/>
          </p15:clr>
        </p15:guide>
        <p15:guide id="2" pos="4838">
          <p15:clr>
            <a:srgbClr val="A4A3A4"/>
          </p15:clr>
        </p15:guide>
        <p15:guide id="3" orient="horz" pos="4839">
          <p15:clr>
            <a:srgbClr val="A4A3A4"/>
          </p15:clr>
        </p15:guide>
        <p15:guide id="4" pos="7257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51">
          <p15:clr>
            <a:srgbClr val="A4A3A4"/>
          </p15:clr>
        </p15:guide>
        <p15:guide id="4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A8FB0FD-1BDE-4E5E-B86C-828DDE812160}">
  <a:tblStyle styleId="{0A8FB0FD-1BDE-4E5E-B86C-828DDE81216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26" orient="horz"/>
        <p:guide pos="4838"/>
        <p:guide pos="4839" orient="horz"/>
        <p:guide pos="7257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  <p:guide pos="3151" orient="horz"/>
        <p:guide pos="2168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82119" cy="501879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98102" y="0"/>
            <a:ext cx="2982119" cy="501879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1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" name="Google Shape;36;p2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" name="Google Shape;57;p3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3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4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4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5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5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5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6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6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/>
          <p:nvPr>
            <p:ph idx="2" type="sldImg"/>
          </p:nvPr>
        </p:nvSpPr>
        <p:spPr>
          <a:xfrm>
            <a:off x="442913" y="1250950"/>
            <a:ext cx="5997575" cy="3375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7:notes"/>
          <p:cNvSpPr txBox="1"/>
          <p:nvPr>
            <p:ph idx="1" type="body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  <a:noFill/>
          <a:ln>
            <a:noFill/>
          </a:ln>
        </p:spPr>
        <p:txBody>
          <a:bodyPr anchorCtr="0" anchor="t" bIns="48225" lIns="96475" spcFirstLastPara="1" rIns="96475" wrap="square" tIns="48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7:notes"/>
          <p:cNvSpPr txBox="1"/>
          <p:nvPr>
            <p:ph idx="12" type="sldNum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spcFirstLastPara="1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3">
  <p:cSld name="Master 3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2">
  <p:cSld name="Master 2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6">
  <p:cSld name="Master 6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8">
  <p:cSld name="Master 8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9">
  <p:cSld name="Master 9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10">
  <p:cSld name="Master 10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10">
  <p:cSld name="Master 10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2">
  <p:cSld name="Master 2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10">
  <p:cSld name="Master 10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1"/>
    <p:sldLayoutId id="2147483656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/>
          <p:nvPr/>
        </p:nvSpPr>
        <p:spPr>
          <a:xfrm>
            <a:off x="3301469" y="4554804"/>
            <a:ext cx="11685063" cy="2036495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Calibri"/>
              <a:buNone/>
            </a:pPr>
            <a:r>
              <a:t/>
            </a:r>
            <a:endParaRPr b="1" i="0" sz="6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" name="Google Shape;2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8287999" cy="10286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" name="Google Shape;28;p13"/>
          <p:cNvGrpSpPr/>
          <p:nvPr/>
        </p:nvGrpSpPr>
        <p:grpSpPr>
          <a:xfrm>
            <a:off x="13599238" y="-238991"/>
            <a:ext cx="4658167" cy="1590623"/>
            <a:chOff x="3164799" y="2735491"/>
            <a:chExt cx="10625120" cy="3172133"/>
          </a:xfrm>
        </p:grpSpPr>
        <p:pic>
          <p:nvPicPr>
            <p:cNvPr id="29" name="Google Shape;29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30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1" name="Google Shape;31;p13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pic>
          <p:nvPicPr>
            <p:cNvPr id="32" name="Google Shape;32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  <a:effectLst>
              <a:outerShdw blurRad="50800" rotWithShape="0" algn="ctr" dir="5400000" dist="50800">
                <a:srgbClr val="000000">
                  <a:alpha val="97647"/>
                </a:srgbClr>
              </a:outerShdw>
            </a:effectLst>
          </p:spPr>
        </p:pic>
      </p:grpSp>
      <p:sp>
        <p:nvSpPr>
          <p:cNvPr id="33" name="Google Shape;33;p13"/>
          <p:cNvSpPr txBox="1"/>
          <p:nvPr/>
        </p:nvSpPr>
        <p:spPr>
          <a:xfrm>
            <a:off x="1981200" y="7439884"/>
            <a:ext cx="15494100" cy="2480400"/>
          </a:xfrm>
          <a:prstGeom prst="rect">
            <a:avLst/>
          </a:prstGeom>
          <a:solidFill>
            <a:srgbClr val="B9B4AD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3700">
                <a:solidFill>
                  <a:srgbClr val="C91617"/>
                </a:solidFill>
                <a:highlight>
                  <a:srgbClr val="F8F9FA"/>
                </a:highlight>
              </a:rPr>
              <a:t>LOCALIZZAZIONE PER UN IMPIANTO DI CONFEZIONAMENTO AVANZATO DI  SEMICONDUTTORI</a:t>
            </a:r>
            <a:endParaRPr sz="3700">
              <a:solidFill>
                <a:srgbClr val="C91617"/>
              </a:solidFill>
              <a:highlight>
                <a:srgbClr val="F8F9FA"/>
              </a:highlight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 txBox="1"/>
          <p:nvPr/>
        </p:nvSpPr>
        <p:spPr>
          <a:xfrm>
            <a:off x="4851254" y="1467292"/>
            <a:ext cx="10719696" cy="86463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4400"/>
              <a:buFont typeface="Arial"/>
              <a:buNone/>
            </a:pPr>
            <a:r>
              <a:rPr lang="it-IT" sz="4400">
                <a:solidFill>
                  <a:srgbClr val="757070"/>
                </a:solidFill>
              </a:rPr>
              <a:t>POSIZIONE GEOGRAFICA</a:t>
            </a:r>
            <a:endParaRPr/>
          </a:p>
        </p:txBody>
      </p:sp>
      <p:grpSp>
        <p:nvGrpSpPr>
          <p:cNvPr id="40" name="Google Shape;40;p14"/>
          <p:cNvGrpSpPr/>
          <p:nvPr/>
        </p:nvGrpSpPr>
        <p:grpSpPr>
          <a:xfrm>
            <a:off x="2527221" y="2258738"/>
            <a:ext cx="13327397" cy="130629"/>
            <a:chOff x="5594142" y="5684880"/>
            <a:chExt cx="13327397" cy="130629"/>
          </a:xfrm>
        </p:grpSpPr>
        <p:cxnSp>
          <p:nvCxnSpPr>
            <p:cNvPr id="41" name="Google Shape;41;p14"/>
            <p:cNvCxnSpPr/>
            <p:nvPr/>
          </p:nvCxnSpPr>
          <p:spPr>
            <a:xfrm>
              <a:off x="5859004" y="5750380"/>
              <a:ext cx="12805982" cy="0"/>
            </a:xfrm>
            <a:prstGeom prst="straightConnector1">
              <a:avLst/>
            </a:prstGeom>
            <a:noFill/>
            <a:ln cap="flat" cmpd="sng" w="12700">
              <a:solidFill>
                <a:srgbClr val="999A9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42" name="Google Shape;42;p14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t/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14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700"/>
                <a:buFont typeface="Calibri"/>
                <a:buNone/>
              </a:pPr>
              <a:r>
                <a:rPr b="0" i="0" lang="it-IT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grpSp>
        <p:nvGrpSpPr>
          <p:cNvPr id="44" name="Google Shape;44;p14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45" name="Google Shape;45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8" name="Google Shape;48;p14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9" name="Google Shape;49;p14"/>
          <p:cNvSpPr/>
          <p:nvPr/>
        </p:nvSpPr>
        <p:spPr>
          <a:xfrm>
            <a:off x="14846741" y="5720358"/>
            <a:ext cx="1280160" cy="809625"/>
          </a:xfrm>
          <a:prstGeom prst="ellipse">
            <a:avLst/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14"/>
          <p:cNvSpPr/>
          <p:nvPr/>
        </p:nvSpPr>
        <p:spPr>
          <a:xfrm>
            <a:off x="0" y="0"/>
            <a:ext cx="18288001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4"/>
          <p:cNvSpPr txBox="1"/>
          <p:nvPr/>
        </p:nvSpPr>
        <p:spPr>
          <a:xfrm>
            <a:off x="2161099" y="3154680"/>
            <a:ext cx="3096701" cy="3032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4"/>
          <p:cNvSpPr/>
          <p:nvPr/>
        </p:nvSpPr>
        <p:spPr>
          <a:xfrm>
            <a:off x="1558636" y="3046531"/>
            <a:ext cx="3470564" cy="317284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4"/>
          <p:cNvSpPr txBox="1"/>
          <p:nvPr/>
        </p:nvSpPr>
        <p:spPr>
          <a:xfrm>
            <a:off x="12577000" y="3384877"/>
            <a:ext cx="5080200" cy="72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INSERISCI QUI UNA MAPPA DELLA TUA REGIONE UTILIZZANDO IL CERCHIO ROSSO PER INDICARE LA ZONA SELEZIONATA E IL PIU’  VICINO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AEROPORTO INTERNAZIONALE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14"/>
          <p:cNvSpPr txBox="1"/>
          <p:nvPr/>
        </p:nvSpPr>
        <p:spPr>
          <a:xfrm>
            <a:off x="1780673" y="3521711"/>
            <a:ext cx="75078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PER FAVORE, INSERISCI QUI UNA MAPPA DELL'ITALIA INDICANDO CON UN DIVERSO COLORE LA TUA REGIONE</a:t>
            </a:r>
            <a:endParaRPr b="1"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/>
        </p:nvSpPr>
        <p:spPr>
          <a:xfrm>
            <a:off x="3357275" y="1248170"/>
            <a:ext cx="11645979" cy="159062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t/>
            </a:r>
            <a:endParaRPr sz="40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4000"/>
              <a:buFont typeface="Arial"/>
              <a:buNone/>
            </a:pPr>
            <a:r>
              <a:rPr lang="it-IT" sz="4000">
                <a:solidFill>
                  <a:srgbClr val="757070"/>
                </a:solidFill>
              </a:rPr>
              <a:t>AREA SELEZIONATA</a:t>
            </a:r>
            <a:endParaRPr/>
          </a:p>
        </p:txBody>
      </p:sp>
      <p:grpSp>
        <p:nvGrpSpPr>
          <p:cNvPr id="61" name="Google Shape;61;p15"/>
          <p:cNvGrpSpPr/>
          <p:nvPr/>
        </p:nvGrpSpPr>
        <p:grpSpPr>
          <a:xfrm>
            <a:off x="2480301" y="2456858"/>
            <a:ext cx="13327397" cy="130629"/>
            <a:chOff x="5594142" y="5684880"/>
            <a:chExt cx="13327397" cy="130629"/>
          </a:xfrm>
        </p:grpSpPr>
        <p:cxnSp>
          <p:nvCxnSpPr>
            <p:cNvPr id="62" name="Google Shape;62;p15"/>
            <p:cNvCxnSpPr/>
            <p:nvPr/>
          </p:nvCxnSpPr>
          <p:spPr>
            <a:xfrm>
              <a:off x="5859004" y="5750380"/>
              <a:ext cx="12805982" cy="0"/>
            </a:xfrm>
            <a:prstGeom prst="straightConnector1">
              <a:avLst/>
            </a:prstGeom>
            <a:noFill/>
            <a:ln cap="flat" cmpd="sng" w="12700">
              <a:solidFill>
                <a:srgbClr val="999A9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63" name="Google Shape;63;p15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t/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700"/>
                <a:buFont typeface="Calibri"/>
                <a:buNone/>
              </a:pPr>
              <a:r>
                <a:rPr b="0" i="0" lang="it-IT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grpSp>
        <p:nvGrpSpPr>
          <p:cNvPr id="65" name="Google Shape;65;p15"/>
          <p:cNvGrpSpPr/>
          <p:nvPr/>
        </p:nvGrpSpPr>
        <p:grpSpPr>
          <a:xfrm>
            <a:off x="193087" y="7606"/>
            <a:ext cx="4658167" cy="1590623"/>
            <a:chOff x="3164799" y="2735491"/>
            <a:chExt cx="10625120" cy="3172133"/>
          </a:xfrm>
        </p:grpSpPr>
        <p:pic>
          <p:nvPicPr>
            <p:cNvPr id="66" name="Google Shape;66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Google Shape;67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" name="Google Shape;68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9" name="Google Shape;69;p15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70" name="Google Shape;70;p15"/>
          <p:cNvSpPr/>
          <p:nvPr/>
        </p:nvSpPr>
        <p:spPr>
          <a:xfrm>
            <a:off x="0" y="0"/>
            <a:ext cx="18288001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4556760" y="3458078"/>
            <a:ext cx="91746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SI PREGA DI INSERIRE UNA VISTA AEREA DEL TERRENO SELEZIONATO CHE COMPRENDA L'AEROPORTO INTERNAZIONALE PIU’ VICINO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/>
        </p:nvSpPr>
        <p:spPr>
          <a:xfrm>
            <a:off x="3357275" y="1248170"/>
            <a:ext cx="11645979" cy="1590623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4000"/>
              <a:buFont typeface="Arial"/>
              <a:buNone/>
            </a:pPr>
            <a:r>
              <a:rPr lang="it-IT" sz="4000">
                <a:solidFill>
                  <a:srgbClr val="757070"/>
                </a:solidFill>
              </a:rPr>
              <a:t>AREA SELEZIONATA</a:t>
            </a:r>
            <a:endParaRPr/>
          </a:p>
        </p:txBody>
      </p:sp>
      <p:grpSp>
        <p:nvGrpSpPr>
          <p:cNvPr id="78" name="Google Shape;78;p16"/>
          <p:cNvGrpSpPr/>
          <p:nvPr/>
        </p:nvGrpSpPr>
        <p:grpSpPr>
          <a:xfrm>
            <a:off x="2480301" y="2456858"/>
            <a:ext cx="13327397" cy="130629"/>
            <a:chOff x="5594142" y="5684880"/>
            <a:chExt cx="13327397" cy="130629"/>
          </a:xfrm>
        </p:grpSpPr>
        <p:cxnSp>
          <p:nvCxnSpPr>
            <p:cNvPr id="79" name="Google Shape;79;p16"/>
            <p:cNvCxnSpPr/>
            <p:nvPr/>
          </p:nvCxnSpPr>
          <p:spPr>
            <a:xfrm>
              <a:off x="5859004" y="5750380"/>
              <a:ext cx="12805982" cy="0"/>
            </a:xfrm>
            <a:prstGeom prst="straightConnector1">
              <a:avLst/>
            </a:prstGeom>
            <a:noFill/>
            <a:ln cap="flat" cmpd="sng" w="12700">
              <a:solidFill>
                <a:srgbClr val="999A9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80" name="Google Shape;80;p16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t/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700"/>
                <a:buFont typeface="Calibri"/>
                <a:buNone/>
              </a:pPr>
              <a:r>
                <a:rPr b="0" i="0" lang="it-IT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grpSp>
        <p:nvGrpSpPr>
          <p:cNvPr id="82" name="Google Shape;82;p16"/>
          <p:cNvGrpSpPr/>
          <p:nvPr/>
        </p:nvGrpSpPr>
        <p:grpSpPr>
          <a:xfrm>
            <a:off x="193087" y="7606"/>
            <a:ext cx="4658167" cy="1590623"/>
            <a:chOff x="3164799" y="2735491"/>
            <a:chExt cx="10625120" cy="3172133"/>
          </a:xfrm>
        </p:grpSpPr>
        <p:pic>
          <p:nvPicPr>
            <p:cNvPr id="83" name="Google Shape;83;p1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" name="Google Shape;84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6" name="Google Shape;86;p16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87" name="Google Shape;87;p16"/>
          <p:cNvSpPr/>
          <p:nvPr/>
        </p:nvSpPr>
        <p:spPr>
          <a:xfrm>
            <a:off x="0" y="0"/>
            <a:ext cx="18288001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b="0" i="0" sz="2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4556760" y="3458078"/>
            <a:ext cx="9174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it-IT" sz="2900">
                <a:solidFill>
                  <a:srgbClr val="202124"/>
                </a:solidFill>
                <a:highlight>
                  <a:srgbClr val="F8F9FA"/>
                </a:highlight>
              </a:rPr>
              <a:t>SI PREGA DI INSERIRE UNA VISTA AEREA DEL TERRENO SELEZIONATO CON UN CHIARO CONFINE DELL'AREA </a:t>
            </a:r>
            <a:endParaRPr sz="22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/>
        </p:nvSpPr>
        <p:spPr>
          <a:xfrm>
            <a:off x="3379277" y="1537829"/>
            <a:ext cx="13077045" cy="86463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4400"/>
              <a:buFont typeface="Arial"/>
              <a:buNone/>
            </a:pPr>
            <a:r>
              <a:rPr lang="it-IT" sz="4400">
                <a:solidFill>
                  <a:srgbClr val="757070"/>
                </a:solidFill>
              </a:rPr>
              <a:t>AREA SELEZIONATA: FOCUS AMMINISTRATIVO</a:t>
            </a:r>
            <a:endParaRPr/>
          </a:p>
        </p:txBody>
      </p:sp>
      <p:grpSp>
        <p:nvGrpSpPr>
          <p:cNvPr id="95" name="Google Shape;95;p17"/>
          <p:cNvGrpSpPr/>
          <p:nvPr/>
        </p:nvGrpSpPr>
        <p:grpSpPr>
          <a:xfrm>
            <a:off x="2527221" y="2258738"/>
            <a:ext cx="13327397" cy="130629"/>
            <a:chOff x="5594142" y="5684880"/>
            <a:chExt cx="13327397" cy="130629"/>
          </a:xfrm>
        </p:grpSpPr>
        <p:cxnSp>
          <p:nvCxnSpPr>
            <p:cNvPr id="96" name="Google Shape;96;p17"/>
            <p:cNvCxnSpPr/>
            <p:nvPr/>
          </p:nvCxnSpPr>
          <p:spPr>
            <a:xfrm>
              <a:off x="5859004" y="5750380"/>
              <a:ext cx="12805982" cy="0"/>
            </a:xfrm>
            <a:prstGeom prst="straightConnector1">
              <a:avLst/>
            </a:prstGeom>
            <a:noFill/>
            <a:ln cap="flat" cmpd="sng" w="12700">
              <a:solidFill>
                <a:srgbClr val="999A9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97" name="Google Shape;97;p17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t/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700"/>
                <a:buFont typeface="Calibri"/>
                <a:buNone/>
              </a:pPr>
              <a:r>
                <a:rPr b="0" i="0" lang="it-IT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grpSp>
        <p:nvGrpSpPr>
          <p:cNvPr id="99" name="Google Shape;99;p17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100" name="Google Shape;100;p1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3" name="Google Shape;103;p17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04" name="Google Shape;104;p17"/>
          <p:cNvSpPr/>
          <p:nvPr/>
        </p:nvSpPr>
        <p:spPr>
          <a:xfrm>
            <a:off x="0" y="0"/>
            <a:ext cx="18288001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7"/>
          <p:cNvSpPr/>
          <p:nvPr/>
        </p:nvSpPr>
        <p:spPr>
          <a:xfrm>
            <a:off x="1809988" y="6377805"/>
            <a:ext cx="14379048" cy="19817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indent="0" lvl="0" marL="0" marR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786064" y="3261445"/>
            <a:ext cx="17213100" cy="50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DESCRIVERE LO STATO ATTUALE DELL'AREA ED IN PARTICOLARE: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COMUNE/COMUNI COINVOLTI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ZONA (indicare la destinazione urbanistica dell'area da Piano regolatore vigente, anche evidenziando eventuali situazioni amministrative)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ACCORDI DI SVILUPPO URBANO (specificare se le aree sono già soggette a convenzioni urbanistiche)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38100" rtl="0" algn="l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2100">
                <a:solidFill>
                  <a:srgbClr val="202124"/>
                </a:solidFill>
                <a:highlight>
                  <a:srgbClr val="F8F9FA"/>
                </a:highlight>
              </a:rPr>
              <a:t>FAST TRACK (indicare se le aree sono soggette a Fast Track (accesso riservato??))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/>
          </a:p>
          <a:p>
            <a:pPr indent="-2857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-2857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t/>
            </a: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/>
        </p:nvSpPr>
        <p:spPr>
          <a:xfrm>
            <a:off x="6421785" y="1411675"/>
            <a:ext cx="5645116" cy="86463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4400"/>
              <a:buFont typeface="Arial"/>
              <a:buNone/>
            </a:pPr>
            <a:r>
              <a:rPr lang="it-IT" sz="4400">
                <a:solidFill>
                  <a:srgbClr val="757070"/>
                </a:solidFill>
              </a:rPr>
              <a:t>DATI DEL TERRENO</a:t>
            </a:r>
            <a:endParaRPr b="0" i="1" sz="4400" u="none" cap="none" strike="noStrike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" name="Google Shape;113;p18"/>
          <p:cNvGrpSpPr/>
          <p:nvPr/>
        </p:nvGrpSpPr>
        <p:grpSpPr>
          <a:xfrm>
            <a:off x="2480301" y="2210997"/>
            <a:ext cx="13327397" cy="130629"/>
            <a:chOff x="5594142" y="5684880"/>
            <a:chExt cx="13327397" cy="130629"/>
          </a:xfrm>
        </p:grpSpPr>
        <p:cxnSp>
          <p:nvCxnSpPr>
            <p:cNvPr id="114" name="Google Shape;114;p18"/>
            <p:cNvCxnSpPr/>
            <p:nvPr/>
          </p:nvCxnSpPr>
          <p:spPr>
            <a:xfrm>
              <a:off x="5859004" y="5750380"/>
              <a:ext cx="12805982" cy="0"/>
            </a:xfrm>
            <a:prstGeom prst="straightConnector1">
              <a:avLst/>
            </a:prstGeom>
            <a:noFill/>
            <a:ln cap="flat" cmpd="sng" w="12700">
              <a:solidFill>
                <a:srgbClr val="999A9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15" name="Google Shape;115;p18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t/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8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700"/>
                <a:buFont typeface="Calibri"/>
                <a:buNone/>
              </a:pPr>
              <a:r>
                <a:rPr b="0" i="0" lang="it-IT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grpSp>
        <p:nvGrpSpPr>
          <p:cNvPr id="117" name="Google Shape;117;p18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118" name="Google Shape;118;p1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" name="Google Shape;119;p1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Google Shape;120;p1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1" name="Google Shape;121;p18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aphicFrame>
        <p:nvGraphicFramePr>
          <p:cNvPr id="122" name="Google Shape;122;p18"/>
          <p:cNvGraphicFramePr/>
          <p:nvPr/>
        </p:nvGraphicFramePr>
        <p:xfrm>
          <a:off x="2310755" y="39133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{0A8FB0FD-1BDE-4E5E-B86C-828DDE812160}</a:tableStyleId>
              </a:tblPr>
              <a:tblGrid>
                <a:gridCol w="10052575"/>
                <a:gridCol w="3018275"/>
              </a:tblGrid>
              <a:tr h="25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800"/>
                        <a:t>DETTAGLI DEL TERRENO</a:t>
                      </a:r>
                      <a:endParaRPr b="1" i="0" sz="28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" marB="0" marR="6350" marL="635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800" u="none" cap="none" strike="noStrike"/>
                        <a:t> </a:t>
                      </a:r>
                      <a:endParaRPr b="0" i="0" sz="28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" marB="0" marR="6350" marL="6350" anchor="ctr"/>
                </a:tc>
              </a:tr>
              <a:tr h="2259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Area totale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Tipo di terreno (pianeggiante o facilmente livellabile)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Dimensioni (larghezza x lunghezza)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Area edificabile (% della superficie totale)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Altezze massime attualmente consentite per gli edifici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Presenza di edifici nell'area (numero, destinazione e dimensioni)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Accessibilità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Distanza dall'aeroporto internazionale più vicino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Distanza dall'autostrada più vicina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Distanza dalla linea ferroviaria più vicina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Distanza dalla città più vicina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marR="38100" rtl="0" algn="l">
                        <a:lnSpc>
                          <a:spcPct val="12857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Distanza dalla città più vicina o dai piccoli centri urbani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</a:txBody>
                  <a:tcPr marT="6350" marB="0" marR="6350" marL="635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800" u="none" cap="none" strike="noStrike"/>
                        <a:t>sq.m.</a:t>
                      </a:r>
                      <a:endParaRPr b="0" i="0" sz="28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" marB="0" marR="6350" marL="63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/>
        </p:nvSpPr>
        <p:spPr>
          <a:xfrm>
            <a:off x="6421785" y="1411675"/>
            <a:ext cx="5645116" cy="86463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137150" spcFirstLastPara="1" rIns="137150" wrap="square" tIns="68575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4400"/>
              <a:buFont typeface="Arial"/>
              <a:buNone/>
            </a:pPr>
            <a:r>
              <a:rPr lang="it-IT" sz="4400">
                <a:solidFill>
                  <a:srgbClr val="757070"/>
                </a:solidFill>
              </a:rPr>
              <a:t>Utilities e rischi</a:t>
            </a:r>
            <a:endParaRPr i="1" sz="4400">
              <a:solidFill>
                <a:srgbClr val="7570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9" name="Google Shape;129;p19"/>
          <p:cNvGrpSpPr/>
          <p:nvPr/>
        </p:nvGrpSpPr>
        <p:grpSpPr>
          <a:xfrm>
            <a:off x="2480301" y="2210997"/>
            <a:ext cx="13327397" cy="130629"/>
            <a:chOff x="5594142" y="5684880"/>
            <a:chExt cx="13327397" cy="130629"/>
          </a:xfrm>
        </p:grpSpPr>
        <p:cxnSp>
          <p:nvCxnSpPr>
            <p:cNvPr id="130" name="Google Shape;130;p19"/>
            <p:cNvCxnSpPr/>
            <p:nvPr/>
          </p:nvCxnSpPr>
          <p:spPr>
            <a:xfrm>
              <a:off x="5859004" y="5750380"/>
              <a:ext cx="12805982" cy="0"/>
            </a:xfrm>
            <a:prstGeom prst="straightConnector1">
              <a:avLst/>
            </a:prstGeom>
            <a:noFill/>
            <a:ln cap="flat" cmpd="sng" w="12700">
              <a:solidFill>
                <a:srgbClr val="999A9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31" name="Google Shape;131;p19"/>
            <p:cNvSpPr/>
            <p:nvPr/>
          </p:nvSpPr>
          <p:spPr>
            <a:xfrm>
              <a:off x="5594142" y="5685251"/>
              <a:ext cx="130258" cy="130258"/>
            </a:xfrm>
            <a:prstGeom prst="ellipse">
              <a:avLst/>
            </a:prstGeom>
            <a:solidFill>
              <a:srgbClr val="0E6C45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Calibri"/>
                <a:buNone/>
              </a:pPr>
              <a:r>
                <a:t/>
              </a:r>
              <a:endParaRPr b="0" i="0" sz="2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9"/>
            <p:cNvSpPr/>
            <p:nvPr/>
          </p:nvSpPr>
          <p:spPr>
            <a:xfrm>
              <a:off x="18792405" y="5684880"/>
              <a:ext cx="129134" cy="129134"/>
            </a:xfrm>
            <a:prstGeom prst="ellipse">
              <a:avLst/>
            </a:prstGeom>
            <a:solidFill>
              <a:srgbClr val="C916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2700"/>
                <a:buFont typeface="Calibri"/>
                <a:buNone/>
              </a:pPr>
              <a:r>
                <a:rPr b="0" i="0" lang="it-IT" sz="27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</p:grpSp>
      <p:grpSp>
        <p:nvGrpSpPr>
          <p:cNvPr id="133" name="Google Shape;133;p19"/>
          <p:cNvGrpSpPr/>
          <p:nvPr/>
        </p:nvGrpSpPr>
        <p:grpSpPr>
          <a:xfrm>
            <a:off x="193087" y="71774"/>
            <a:ext cx="4658167" cy="1590623"/>
            <a:chOff x="3164799" y="2735491"/>
            <a:chExt cx="10625120" cy="3172133"/>
          </a:xfrm>
        </p:grpSpPr>
        <p:pic>
          <p:nvPicPr>
            <p:cNvPr id="134" name="Google Shape;134;p1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164799" y="2735491"/>
              <a:ext cx="4488969" cy="3172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" name="Google Shape;135;p1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924931" y="3676783"/>
              <a:ext cx="2507458" cy="12895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Google Shape;136;p1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0626042" y="3247729"/>
              <a:ext cx="3163877" cy="19310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37" name="Google Shape;137;p19"/>
            <p:cNvCxnSpPr/>
            <p:nvPr/>
          </p:nvCxnSpPr>
          <p:spPr>
            <a:xfrm>
              <a:off x="7138608" y="3348507"/>
              <a:ext cx="0" cy="1830301"/>
            </a:xfrm>
            <a:prstGeom prst="straightConnector1">
              <a:avLst/>
            </a:prstGeom>
            <a:noFill/>
            <a:ln cap="flat" cmpd="sng" w="19050">
              <a:solidFill>
                <a:srgbClr val="AEABAB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aphicFrame>
        <p:nvGraphicFramePr>
          <p:cNvPr id="138" name="Google Shape;138;p19"/>
          <p:cNvGraphicFramePr/>
          <p:nvPr/>
        </p:nvGraphicFramePr>
        <p:xfrm>
          <a:off x="2480301" y="325586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{0A8FB0FD-1BDE-4E5E-B86C-828DDE812160}</a:tableStyleId>
              </a:tblPr>
              <a:tblGrid>
                <a:gridCol w="6159700"/>
                <a:gridCol w="7165850"/>
              </a:tblGrid>
              <a:tr h="478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800" u="none" cap="none" strike="noStrike"/>
                        <a:t>Utilities</a:t>
                      </a:r>
                      <a:endParaRPr b="1" i="0" sz="28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" marB="0" marR="6350" marL="635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800" u="none" cap="none" strike="noStrike"/>
                        <a:t> </a:t>
                      </a:r>
                      <a:endParaRPr b="0" i="0" sz="28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" marB="0" marR="6350" marL="6350" anchor="ctr"/>
                </a:tc>
              </a:tr>
              <a:tr h="478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Fornitura di gas naturale/giorno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Disponibilità di energia - consumo/anno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Affidabilità/qualità dell'alimentazione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Disponibilità di acqua in entrata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Impianto di gestione delle acque reflue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Infrastruttura IT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Rischi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sismico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Meteo-idro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  <a:p>
                      <a:pPr indent="0" lvl="0" marL="0" marR="38100" rtl="0" algn="l">
                        <a:lnSpc>
                          <a:spcPct val="128571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2100">
                          <a:solidFill>
                            <a:srgbClr val="202124"/>
                          </a:solidFill>
                          <a:highlight>
                            <a:srgbClr val="F8F9FA"/>
                          </a:highlight>
                        </a:rPr>
                        <a:t>Vulcanico</a:t>
                      </a:r>
                      <a:endParaRPr sz="2100">
                        <a:solidFill>
                          <a:srgbClr val="202124"/>
                        </a:solidFill>
                        <a:highlight>
                          <a:srgbClr val="F8F9FA"/>
                        </a:highlight>
                      </a:endParaRPr>
                    </a:p>
                  </a:txBody>
                  <a:tcPr marT="6350" marB="0" marR="6350" marL="635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i="0" sz="2800" u="none" cap="none" strike="noStrik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6350" marB="0" marR="6350" marL="6350" anchor="ctr"/>
                </a:tc>
              </a:tr>
            </a:tbl>
          </a:graphicData>
        </a:graphic>
      </p:graphicFrame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1_Master 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Master 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ster 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